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4" r:id="rId1"/>
  </p:sldMasterIdLst>
  <p:notesMasterIdLst>
    <p:notesMasterId r:id="rId56"/>
  </p:notesMasterIdLst>
  <p:sldIdLst>
    <p:sldId id="256" r:id="rId2"/>
    <p:sldId id="257" r:id="rId3"/>
    <p:sldId id="346" r:id="rId4"/>
    <p:sldId id="410" r:id="rId5"/>
    <p:sldId id="411" r:id="rId6"/>
    <p:sldId id="435" r:id="rId7"/>
    <p:sldId id="430" r:id="rId8"/>
    <p:sldId id="413" r:id="rId9"/>
    <p:sldId id="431" r:id="rId10"/>
    <p:sldId id="373" r:id="rId11"/>
    <p:sldId id="412" r:id="rId12"/>
    <p:sldId id="419" r:id="rId13"/>
    <p:sldId id="403" r:id="rId14"/>
    <p:sldId id="425" r:id="rId15"/>
    <p:sldId id="434" r:id="rId16"/>
    <p:sldId id="427" r:id="rId17"/>
    <p:sldId id="372" r:id="rId18"/>
    <p:sldId id="377" r:id="rId19"/>
    <p:sldId id="414" r:id="rId20"/>
    <p:sldId id="428" r:id="rId21"/>
    <p:sldId id="422" r:id="rId22"/>
    <p:sldId id="363" r:id="rId23"/>
    <p:sldId id="364" r:id="rId24"/>
    <p:sldId id="370" r:id="rId25"/>
    <p:sldId id="352" r:id="rId26"/>
    <p:sldId id="263" r:id="rId27"/>
    <p:sldId id="409" r:id="rId28"/>
    <p:sldId id="387" r:id="rId29"/>
    <p:sldId id="388" r:id="rId30"/>
    <p:sldId id="436" r:id="rId31"/>
    <p:sldId id="379" r:id="rId32"/>
    <p:sldId id="415" r:id="rId33"/>
    <p:sldId id="385" r:id="rId34"/>
    <p:sldId id="384" r:id="rId35"/>
    <p:sldId id="432" r:id="rId36"/>
    <p:sldId id="345" r:id="rId37"/>
    <p:sldId id="416" r:id="rId38"/>
    <p:sldId id="417" r:id="rId39"/>
    <p:sldId id="351" r:id="rId40"/>
    <p:sldId id="423" r:id="rId41"/>
    <p:sldId id="433" r:id="rId42"/>
    <p:sldId id="437" r:id="rId43"/>
    <p:sldId id="438" r:id="rId44"/>
    <p:sldId id="408" r:id="rId45"/>
    <p:sldId id="389" r:id="rId46"/>
    <p:sldId id="405" r:id="rId47"/>
    <p:sldId id="382" r:id="rId48"/>
    <p:sldId id="381" r:id="rId49"/>
    <p:sldId id="390" r:id="rId50"/>
    <p:sldId id="406" r:id="rId51"/>
    <p:sldId id="391" r:id="rId52"/>
    <p:sldId id="407" r:id="rId53"/>
    <p:sldId id="394" r:id="rId54"/>
    <p:sldId id="396" r:id="rId55"/>
  </p:sldIdLst>
  <p:sldSz cx="12192000" cy="6858000"/>
  <p:notesSz cx="7010400" cy="9296400"/>
  <p:embeddedFontLst>
    <p:embeddedFont>
      <p:font typeface="Aptos Black" panose="020B0004020202020204" pitchFamily="34" charset="0"/>
      <p:bold r:id="rId57"/>
      <p:boldItalic r:id="rId58"/>
    </p:embeddedFont>
    <p:embeddedFont>
      <p:font typeface="Aptos Narrow" panose="020B0004020202020204" pitchFamily="34" charset="0"/>
      <p:regular r:id="rId59"/>
      <p:bold r:id="rId60"/>
      <p:italic r:id="rId61"/>
      <p:boldItalic r:id="rId62"/>
    </p:embeddedFont>
    <p:embeddedFont>
      <p:font typeface="Congenial Black" panose="02000503040000020004" pitchFamily="2" charset="0"/>
      <p:bold r:id="rId63"/>
      <p:boldItalic r:id="rId64"/>
    </p:embeddedFont>
    <p:embeddedFont>
      <p:font typeface="Fave Script Bold Pro" pitchFamily="2" charset="0"/>
      <p:bold r:id="rId65"/>
    </p:embeddedFont>
    <p:embeddedFont>
      <p:font typeface="Wingdings 3" panose="05040102010807070707" pitchFamily="18" charset="2"/>
      <p:regular r:id="rId6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C3B9A05-0985-46D6-AD66-0D0ED1B70F51}">
          <p14:sldIdLst>
            <p14:sldId id="256"/>
            <p14:sldId id="257"/>
            <p14:sldId id="346"/>
            <p14:sldId id="410"/>
            <p14:sldId id="411"/>
            <p14:sldId id="435"/>
            <p14:sldId id="430"/>
            <p14:sldId id="413"/>
            <p14:sldId id="431"/>
            <p14:sldId id="373"/>
            <p14:sldId id="412"/>
            <p14:sldId id="419"/>
            <p14:sldId id="403"/>
            <p14:sldId id="425"/>
            <p14:sldId id="434"/>
            <p14:sldId id="427"/>
            <p14:sldId id="372"/>
            <p14:sldId id="377"/>
            <p14:sldId id="414"/>
            <p14:sldId id="428"/>
            <p14:sldId id="422"/>
            <p14:sldId id="363"/>
            <p14:sldId id="364"/>
            <p14:sldId id="370"/>
            <p14:sldId id="352"/>
            <p14:sldId id="263"/>
          </p14:sldIdLst>
        </p14:section>
        <p14:section name="Default Section" id="{57A38B4C-5AAF-4954-905D-8E96BC907D62}">
          <p14:sldIdLst>
            <p14:sldId id="409"/>
            <p14:sldId id="387"/>
            <p14:sldId id="388"/>
            <p14:sldId id="436"/>
            <p14:sldId id="379"/>
            <p14:sldId id="415"/>
            <p14:sldId id="385"/>
            <p14:sldId id="384"/>
            <p14:sldId id="432"/>
            <p14:sldId id="345"/>
            <p14:sldId id="416"/>
            <p14:sldId id="417"/>
            <p14:sldId id="351"/>
            <p14:sldId id="423"/>
            <p14:sldId id="433"/>
            <p14:sldId id="437"/>
            <p14:sldId id="438"/>
            <p14:sldId id="408"/>
            <p14:sldId id="389"/>
            <p14:sldId id="405"/>
            <p14:sldId id="382"/>
            <p14:sldId id="381"/>
            <p14:sldId id="390"/>
            <p14:sldId id="406"/>
            <p14:sldId id="391"/>
            <p14:sldId id="407"/>
            <p14:sldId id="394"/>
            <p14:sldId id="39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3A12"/>
    <a:srgbClr val="D34817"/>
    <a:srgbClr val="FFFFCC"/>
    <a:srgbClr val="FFE9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95" autoAdjust="0"/>
    <p:restoredTop sz="94660"/>
  </p:normalViewPr>
  <p:slideViewPr>
    <p:cSldViewPr snapToGrid="0">
      <p:cViewPr varScale="1">
        <p:scale>
          <a:sx n="102" d="100"/>
          <a:sy n="102" d="100"/>
        </p:scale>
        <p:origin x="630" y="102"/>
      </p:cViewPr>
      <p:guideLst/>
    </p:cSldViewPr>
  </p:slideViewPr>
  <p:notesTextViewPr>
    <p:cViewPr>
      <p:scale>
        <a:sx n="1" d="1"/>
        <a:sy n="1" d="1"/>
      </p:scale>
      <p:origin x="0" y="0"/>
    </p:cViewPr>
  </p:notesTextViewPr>
  <p:sorterViewPr>
    <p:cViewPr>
      <p:scale>
        <a:sx n="100" d="100"/>
        <a:sy n="100" d="100"/>
      </p:scale>
      <p:origin x="0" y="-108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A8D9FE2-0120-4499-A184-E6958D776C15}" type="datetimeFigureOut">
              <a:rPr lang="en-US" smtClean="0"/>
              <a:t>10/10/2024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28F3331-26BD-4328-BE45-F2BAD2E2273D}" type="slidenum">
              <a:rPr lang="en-US" smtClean="0"/>
              <a:t>‹#›</a:t>
            </a:fld>
            <a:endParaRPr lang="en-US"/>
          </a:p>
        </p:txBody>
      </p:sp>
    </p:spTree>
    <p:extLst>
      <p:ext uri="{BB962C8B-B14F-4D97-AF65-F5344CB8AC3E}">
        <p14:creationId xmlns:p14="http://schemas.microsoft.com/office/powerpoint/2010/main" val="192383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Daryl</a:t>
            </a:r>
          </a:p>
        </p:txBody>
      </p:sp>
      <p:sp>
        <p:nvSpPr>
          <p:cNvPr id="4" name="Slide Number Placeholder 3"/>
          <p:cNvSpPr>
            <a:spLocks noGrp="1"/>
          </p:cNvSpPr>
          <p:nvPr>
            <p:ph type="sldNum" sz="quarter" idx="5"/>
          </p:nvPr>
        </p:nvSpPr>
        <p:spPr/>
        <p:txBody>
          <a:bodyPr/>
          <a:lstStyle/>
          <a:p>
            <a:fld id="{C28F3331-26BD-4328-BE45-F2BAD2E2273D}" type="slidenum">
              <a:rPr lang="en-US" smtClean="0"/>
              <a:t>1</a:t>
            </a:fld>
            <a:endParaRPr lang="en-US"/>
          </a:p>
        </p:txBody>
      </p:sp>
    </p:spTree>
    <p:extLst>
      <p:ext uri="{BB962C8B-B14F-4D97-AF65-F5344CB8AC3E}">
        <p14:creationId xmlns:p14="http://schemas.microsoft.com/office/powerpoint/2010/main" val="1433873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Daryl: These are some examples of similar buildings.</a:t>
            </a:r>
          </a:p>
          <a:p>
            <a:r>
              <a:rPr lang="en-US" dirty="0"/>
              <a:t>This is what goes into a building like this (use talking points).</a:t>
            </a:r>
          </a:p>
        </p:txBody>
      </p:sp>
      <p:sp>
        <p:nvSpPr>
          <p:cNvPr id="4" name="Slide Number Placeholder 3"/>
          <p:cNvSpPr>
            <a:spLocks noGrp="1"/>
          </p:cNvSpPr>
          <p:nvPr>
            <p:ph type="sldNum" sz="quarter" idx="5"/>
          </p:nvPr>
        </p:nvSpPr>
        <p:spPr/>
        <p:txBody>
          <a:bodyPr/>
          <a:lstStyle/>
          <a:p>
            <a:fld id="{C28F3331-26BD-4328-BE45-F2BAD2E2273D}" type="slidenum">
              <a:rPr lang="en-US" smtClean="0"/>
              <a:t>13</a:t>
            </a:fld>
            <a:endParaRPr lang="en-US"/>
          </a:p>
        </p:txBody>
      </p:sp>
    </p:spTree>
    <p:extLst>
      <p:ext uri="{BB962C8B-B14F-4D97-AF65-F5344CB8AC3E}">
        <p14:creationId xmlns:p14="http://schemas.microsoft.com/office/powerpoint/2010/main" val="1869129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Daryl</a:t>
            </a:r>
          </a:p>
        </p:txBody>
      </p:sp>
      <p:sp>
        <p:nvSpPr>
          <p:cNvPr id="4" name="Slide Number Placeholder 3"/>
          <p:cNvSpPr>
            <a:spLocks noGrp="1"/>
          </p:cNvSpPr>
          <p:nvPr>
            <p:ph type="sldNum" sz="quarter" idx="5"/>
          </p:nvPr>
        </p:nvSpPr>
        <p:spPr/>
        <p:txBody>
          <a:bodyPr/>
          <a:lstStyle/>
          <a:p>
            <a:fld id="{C28F3331-26BD-4328-BE45-F2BAD2E2273D}" type="slidenum">
              <a:rPr lang="en-US" smtClean="0"/>
              <a:t>14</a:t>
            </a:fld>
            <a:endParaRPr lang="en-US"/>
          </a:p>
        </p:txBody>
      </p:sp>
    </p:spTree>
    <p:extLst>
      <p:ext uri="{BB962C8B-B14F-4D97-AF65-F5344CB8AC3E}">
        <p14:creationId xmlns:p14="http://schemas.microsoft.com/office/powerpoint/2010/main" val="1327325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Daryl</a:t>
            </a:r>
          </a:p>
        </p:txBody>
      </p:sp>
      <p:sp>
        <p:nvSpPr>
          <p:cNvPr id="4" name="Slide Number Placeholder 3"/>
          <p:cNvSpPr>
            <a:spLocks noGrp="1"/>
          </p:cNvSpPr>
          <p:nvPr>
            <p:ph type="sldNum" sz="quarter" idx="5"/>
          </p:nvPr>
        </p:nvSpPr>
        <p:spPr/>
        <p:txBody>
          <a:bodyPr/>
          <a:lstStyle/>
          <a:p>
            <a:fld id="{C28F3331-26BD-4328-BE45-F2BAD2E2273D}" type="slidenum">
              <a:rPr lang="en-US" smtClean="0"/>
              <a:t>15</a:t>
            </a:fld>
            <a:endParaRPr lang="en-US"/>
          </a:p>
        </p:txBody>
      </p:sp>
    </p:spTree>
    <p:extLst>
      <p:ext uri="{BB962C8B-B14F-4D97-AF65-F5344CB8AC3E}">
        <p14:creationId xmlns:p14="http://schemas.microsoft.com/office/powerpoint/2010/main" val="3669795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7944" indent="-287944">
              <a:lnSpc>
                <a:spcPct val="110000"/>
              </a:lnSpc>
              <a:buFont typeface="Wingdings" panose="05000000000000000000" pitchFamily="2" charset="2"/>
              <a:buChar char="Ø"/>
            </a:pPr>
            <a:r>
              <a:rPr lang="en-US" dirty="0"/>
              <a:t>Daryl discuss improvements needed at this building. Structural damage around chimney</a:t>
            </a:r>
          </a:p>
          <a:p>
            <a:pPr marL="287944" indent="-287944">
              <a:lnSpc>
                <a:spcPct val="110000"/>
              </a:lnSpc>
              <a:buFont typeface="Wingdings" panose="05000000000000000000" pitchFamily="2" charset="2"/>
              <a:buChar char="Ø"/>
            </a:pPr>
            <a:r>
              <a:rPr lang="en-US" dirty="0"/>
              <a:t>Leaking where the lower roof abuts the original gymnasium</a:t>
            </a:r>
          </a:p>
          <a:p>
            <a:pPr marL="287944" indent="-287944">
              <a:lnSpc>
                <a:spcPct val="110000"/>
              </a:lnSpc>
              <a:buFont typeface="Wingdings" panose="05000000000000000000" pitchFamily="2" charset="2"/>
              <a:buChar char="Ø"/>
            </a:pPr>
            <a:r>
              <a:rPr lang="en-US" dirty="0"/>
              <a:t>Potential for mold/roof leak along west wall of north gymnasium</a:t>
            </a:r>
          </a:p>
          <a:p>
            <a:endParaRPr lang="en-US" dirty="0"/>
          </a:p>
          <a:p>
            <a:endParaRPr lang="en-US" dirty="0"/>
          </a:p>
        </p:txBody>
      </p:sp>
      <p:sp>
        <p:nvSpPr>
          <p:cNvPr id="4" name="Slide Number Placeholder 3"/>
          <p:cNvSpPr>
            <a:spLocks noGrp="1"/>
          </p:cNvSpPr>
          <p:nvPr>
            <p:ph type="sldNum" sz="quarter" idx="5"/>
          </p:nvPr>
        </p:nvSpPr>
        <p:spPr/>
        <p:txBody>
          <a:bodyPr/>
          <a:lstStyle/>
          <a:p>
            <a:fld id="{C28F3331-26BD-4328-BE45-F2BAD2E2273D}" type="slidenum">
              <a:rPr lang="en-US" smtClean="0"/>
              <a:t>16</a:t>
            </a:fld>
            <a:endParaRPr lang="en-US"/>
          </a:p>
        </p:txBody>
      </p:sp>
    </p:spTree>
    <p:extLst>
      <p:ext uri="{BB962C8B-B14F-4D97-AF65-F5344CB8AC3E}">
        <p14:creationId xmlns:p14="http://schemas.microsoft.com/office/powerpoint/2010/main" val="1721911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8F3331-26BD-4328-BE45-F2BAD2E2273D}" type="slidenum">
              <a:rPr lang="en-US" smtClean="0"/>
              <a:t>17</a:t>
            </a:fld>
            <a:endParaRPr lang="en-US"/>
          </a:p>
        </p:txBody>
      </p:sp>
    </p:spTree>
    <p:extLst>
      <p:ext uri="{BB962C8B-B14F-4D97-AF65-F5344CB8AC3E}">
        <p14:creationId xmlns:p14="http://schemas.microsoft.com/office/powerpoint/2010/main" val="4113786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Daryl: one of few schools that don’t have AC in gym. Kids in building throughout the summer for summer conditioning. Activities year-round (graduation, etc.). A lot of  people have told us that it’s time that we do this. </a:t>
            </a:r>
          </a:p>
        </p:txBody>
      </p:sp>
      <p:sp>
        <p:nvSpPr>
          <p:cNvPr id="4" name="Slide Number Placeholder 3"/>
          <p:cNvSpPr>
            <a:spLocks noGrp="1"/>
          </p:cNvSpPr>
          <p:nvPr>
            <p:ph type="sldNum" sz="quarter" idx="5"/>
          </p:nvPr>
        </p:nvSpPr>
        <p:spPr/>
        <p:txBody>
          <a:bodyPr/>
          <a:lstStyle/>
          <a:p>
            <a:fld id="{C28F3331-26BD-4328-BE45-F2BAD2E2273D}" type="slidenum">
              <a:rPr lang="en-US" smtClean="0"/>
              <a:t>18</a:t>
            </a:fld>
            <a:endParaRPr lang="en-US"/>
          </a:p>
        </p:txBody>
      </p:sp>
    </p:spTree>
    <p:extLst>
      <p:ext uri="{BB962C8B-B14F-4D97-AF65-F5344CB8AC3E}">
        <p14:creationId xmlns:p14="http://schemas.microsoft.com/office/powerpoint/2010/main" val="2954680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Denton discuss needed upgrades.  Could have teacher/parent of students share some anecdotal information about some of the challenges.  Focus on efficiency, learning environment and pain points that need to be addressed:  rest room configuration and ADA accessibility; transporting for lunch, entry, heating and cooling, lighting, electrical.</a:t>
            </a:r>
          </a:p>
          <a:p>
            <a:endParaRPr lang="en-US" dirty="0"/>
          </a:p>
          <a:p>
            <a:pPr marL="352650" indent="-352650">
              <a:buFont typeface="Wingdings" panose="05000000000000000000" pitchFamily="2" charset="2"/>
              <a:buChar char="Ø"/>
            </a:pPr>
            <a:r>
              <a:rPr lang="en-US" dirty="0"/>
              <a:t>Improve security at main entrance</a:t>
            </a:r>
          </a:p>
          <a:p>
            <a:pPr marL="352650" indent="-352650">
              <a:buFont typeface="Wingdings" panose="05000000000000000000" pitchFamily="2" charset="2"/>
              <a:buChar char="Ø"/>
            </a:pPr>
            <a:r>
              <a:rPr lang="en-US" dirty="0"/>
              <a:t>Eliminate daily travel of elementary students to Jr/Sr High for lunch</a:t>
            </a:r>
          </a:p>
          <a:p>
            <a:endParaRPr lang="en-US" dirty="0"/>
          </a:p>
        </p:txBody>
      </p:sp>
      <p:sp>
        <p:nvSpPr>
          <p:cNvPr id="4" name="Slide Number Placeholder 3"/>
          <p:cNvSpPr>
            <a:spLocks noGrp="1"/>
          </p:cNvSpPr>
          <p:nvPr>
            <p:ph type="sldNum" sz="quarter" idx="5"/>
          </p:nvPr>
        </p:nvSpPr>
        <p:spPr/>
        <p:txBody>
          <a:bodyPr/>
          <a:lstStyle/>
          <a:p>
            <a:fld id="{C28F3331-26BD-4328-BE45-F2BAD2E2273D}" type="slidenum">
              <a:rPr lang="en-US" smtClean="0"/>
              <a:t>19</a:t>
            </a:fld>
            <a:endParaRPr lang="en-US"/>
          </a:p>
        </p:txBody>
      </p:sp>
    </p:spTree>
    <p:extLst>
      <p:ext uri="{BB962C8B-B14F-4D97-AF65-F5344CB8AC3E}">
        <p14:creationId xmlns:p14="http://schemas.microsoft.com/office/powerpoint/2010/main" val="3453885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Daryl/Denton discuss needed upgrades.  Could have teacher/parent of students share some anecdotal information about some of the challenges.  </a:t>
            </a:r>
            <a:r>
              <a:rPr lang="en-US" dirty="0" err="1"/>
              <a:t>Focuse</a:t>
            </a:r>
            <a:r>
              <a:rPr lang="en-US" dirty="0"/>
              <a:t> on efficiency, learning environment and pain points that need to be addressed:  rest room configuration and ADA accessibility; transporting for lunch, entry, heating and cooling, lighting, electrical.</a:t>
            </a:r>
          </a:p>
        </p:txBody>
      </p:sp>
      <p:sp>
        <p:nvSpPr>
          <p:cNvPr id="4" name="Slide Number Placeholder 3"/>
          <p:cNvSpPr>
            <a:spLocks noGrp="1"/>
          </p:cNvSpPr>
          <p:nvPr>
            <p:ph type="sldNum" sz="quarter" idx="5"/>
          </p:nvPr>
        </p:nvSpPr>
        <p:spPr/>
        <p:txBody>
          <a:bodyPr/>
          <a:lstStyle/>
          <a:p>
            <a:fld id="{C28F3331-26BD-4328-BE45-F2BAD2E2273D}" type="slidenum">
              <a:rPr lang="en-US" smtClean="0"/>
              <a:t>20</a:t>
            </a:fld>
            <a:endParaRPr lang="en-US"/>
          </a:p>
        </p:txBody>
      </p:sp>
    </p:spTree>
    <p:extLst>
      <p:ext uri="{BB962C8B-B14F-4D97-AF65-F5344CB8AC3E}">
        <p14:creationId xmlns:p14="http://schemas.microsoft.com/office/powerpoint/2010/main" val="2053552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Denton and Daryl: Restrooms and where serving kitchen will go</a:t>
            </a:r>
          </a:p>
        </p:txBody>
      </p:sp>
      <p:sp>
        <p:nvSpPr>
          <p:cNvPr id="4" name="Slide Number Placeholder 3"/>
          <p:cNvSpPr>
            <a:spLocks noGrp="1"/>
          </p:cNvSpPr>
          <p:nvPr>
            <p:ph type="sldNum" sz="quarter" idx="5"/>
          </p:nvPr>
        </p:nvSpPr>
        <p:spPr/>
        <p:txBody>
          <a:bodyPr/>
          <a:lstStyle/>
          <a:p>
            <a:fld id="{C28F3331-26BD-4328-BE45-F2BAD2E2273D}" type="slidenum">
              <a:rPr lang="en-US" smtClean="0"/>
              <a:t>22</a:t>
            </a:fld>
            <a:endParaRPr lang="en-US"/>
          </a:p>
        </p:txBody>
      </p:sp>
    </p:spTree>
    <p:extLst>
      <p:ext uri="{BB962C8B-B14F-4D97-AF65-F5344CB8AC3E}">
        <p14:creationId xmlns:p14="http://schemas.microsoft.com/office/powerpoint/2010/main" val="2903421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Daryl – quick review</a:t>
            </a:r>
          </a:p>
        </p:txBody>
      </p:sp>
      <p:sp>
        <p:nvSpPr>
          <p:cNvPr id="4" name="Slide Number Placeholder 3"/>
          <p:cNvSpPr>
            <a:spLocks noGrp="1"/>
          </p:cNvSpPr>
          <p:nvPr>
            <p:ph type="sldNum" sz="quarter" idx="5"/>
          </p:nvPr>
        </p:nvSpPr>
        <p:spPr/>
        <p:txBody>
          <a:bodyPr/>
          <a:lstStyle/>
          <a:p>
            <a:fld id="{C28F3331-26BD-4328-BE45-F2BAD2E2273D}" type="slidenum">
              <a:rPr lang="en-US" smtClean="0"/>
              <a:t>25</a:t>
            </a:fld>
            <a:endParaRPr lang="en-US"/>
          </a:p>
        </p:txBody>
      </p:sp>
    </p:spTree>
    <p:extLst>
      <p:ext uri="{BB962C8B-B14F-4D97-AF65-F5344CB8AC3E}">
        <p14:creationId xmlns:p14="http://schemas.microsoft.com/office/powerpoint/2010/main" val="1199149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Daryl</a:t>
            </a:r>
          </a:p>
        </p:txBody>
      </p:sp>
      <p:sp>
        <p:nvSpPr>
          <p:cNvPr id="4" name="Slide Number Placeholder 3"/>
          <p:cNvSpPr>
            <a:spLocks noGrp="1"/>
          </p:cNvSpPr>
          <p:nvPr>
            <p:ph type="sldNum" sz="quarter" idx="5"/>
          </p:nvPr>
        </p:nvSpPr>
        <p:spPr/>
        <p:txBody>
          <a:bodyPr/>
          <a:lstStyle/>
          <a:p>
            <a:fld id="{C28F3331-26BD-4328-BE45-F2BAD2E2273D}" type="slidenum">
              <a:rPr lang="en-US" smtClean="0"/>
              <a:t>2</a:t>
            </a:fld>
            <a:endParaRPr lang="en-US"/>
          </a:p>
        </p:txBody>
      </p:sp>
    </p:spTree>
    <p:extLst>
      <p:ext uri="{BB962C8B-B14F-4D97-AF65-F5344CB8AC3E}">
        <p14:creationId xmlns:p14="http://schemas.microsoft.com/office/powerpoint/2010/main" val="2848654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Tobin</a:t>
            </a:r>
          </a:p>
        </p:txBody>
      </p:sp>
      <p:sp>
        <p:nvSpPr>
          <p:cNvPr id="4" name="Slide Number Placeholder 3"/>
          <p:cNvSpPr>
            <a:spLocks noGrp="1"/>
          </p:cNvSpPr>
          <p:nvPr>
            <p:ph type="sldNum" sz="quarter" idx="5"/>
          </p:nvPr>
        </p:nvSpPr>
        <p:spPr/>
        <p:txBody>
          <a:bodyPr/>
          <a:lstStyle/>
          <a:p>
            <a:fld id="{C28F3331-26BD-4328-BE45-F2BAD2E2273D}" type="slidenum">
              <a:rPr lang="en-US" smtClean="0"/>
              <a:t>27</a:t>
            </a:fld>
            <a:endParaRPr lang="en-US"/>
          </a:p>
        </p:txBody>
      </p:sp>
    </p:spTree>
    <p:extLst>
      <p:ext uri="{BB962C8B-B14F-4D97-AF65-F5344CB8AC3E}">
        <p14:creationId xmlns:p14="http://schemas.microsoft.com/office/powerpoint/2010/main" val="3269172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Tobin</a:t>
            </a:r>
          </a:p>
        </p:txBody>
      </p:sp>
      <p:sp>
        <p:nvSpPr>
          <p:cNvPr id="4" name="Slide Number Placeholder 3"/>
          <p:cNvSpPr>
            <a:spLocks noGrp="1"/>
          </p:cNvSpPr>
          <p:nvPr>
            <p:ph type="sldNum" sz="quarter" idx="5"/>
          </p:nvPr>
        </p:nvSpPr>
        <p:spPr/>
        <p:txBody>
          <a:bodyPr/>
          <a:lstStyle/>
          <a:p>
            <a:fld id="{C28F3331-26BD-4328-BE45-F2BAD2E2273D}" type="slidenum">
              <a:rPr lang="en-US" smtClean="0"/>
              <a:t>28</a:t>
            </a:fld>
            <a:endParaRPr lang="en-US"/>
          </a:p>
        </p:txBody>
      </p:sp>
    </p:spTree>
    <p:extLst>
      <p:ext uri="{BB962C8B-B14F-4D97-AF65-F5344CB8AC3E}">
        <p14:creationId xmlns:p14="http://schemas.microsoft.com/office/powerpoint/2010/main" val="4057338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2400" baseline="30000" dirty="0">
                <a:solidFill>
                  <a:srgbClr val="000000"/>
                </a:solidFill>
                <a:latin typeface="Aptos" panose="020B0004020202020204" pitchFamily="34" charset="0"/>
                <a:cs typeface="Calibri Light" panose="020F0302020204030204" pitchFamily="34" charset="0"/>
              </a:rPr>
              <a:t>Tobin Ag land using the range of average assessed value per acre within Cedar, Pierce, and Wayne counties per NE Dept of Revenue 2024 report</a:t>
            </a:r>
          </a:p>
          <a:p>
            <a:pPr defTabSz="931774">
              <a:defRPr/>
            </a:pPr>
            <a:endParaRPr lang="en-US" sz="1800" baseline="30000" dirty="0">
              <a:solidFill>
                <a:srgbClr val="000000"/>
              </a:solidFill>
              <a:latin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28F3331-26BD-4328-BE45-F2BAD2E2273D}" type="slidenum">
              <a:rPr lang="en-US" smtClean="0"/>
              <a:t>29</a:t>
            </a:fld>
            <a:endParaRPr lang="en-US"/>
          </a:p>
        </p:txBody>
      </p:sp>
    </p:spTree>
    <p:extLst>
      <p:ext uri="{BB962C8B-B14F-4D97-AF65-F5344CB8AC3E}">
        <p14:creationId xmlns:p14="http://schemas.microsoft.com/office/powerpoint/2010/main" val="3583819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2400" baseline="30000" dirty="0">
                <a:solidFill>
                  <a:srgbClr val="000000"/>
                </a:solidFill>
                <a:latin typeface="Aptos" panose="020B0004020202020204" pitchFamily="34" charset="0"/>
                <a:cs typeface="Calibri Light" panose="020F0302020204030204" pitchFamily="34" charset="0"/>
              </a:rPr>
              <a:t>Tobin Ag land using the range of average assessed value per acre within Cedar, Pierce, and Wayne counties per NE Dept of Revenue 2024 report</a:t>
            </a:r>
          </a:p>
          <a:p>
            <a:pPr defTabSz="931774">
              <a:defRPr/>
            </a:pPr>
            <a:endParaRPr lang="en-US" sz="1800" baseline="30000" dirty="0">
              <a:solidFill>
                <a:srgbClr val="000000"/>
              </a:solidFill>
              <a:latin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28F3331-26BD-4328-BE45-F2BAD2E2273D}" type="slidenum">
              <a:rPr lang="en-US" smtClean="0"/>
              <a:t>30</a:t>
            </a:fld>
            <a:endParaRPr lang="en-US"/>
          </a:p>
        </p:txBody>
      </p:sp>
    </p:spTree>
    <p:extLst>
      <p:ext uri="{BB962C8B-B14F-4D97-AF65-F5344CB8AC3E}">
        <p14:creationId xmlns:p14="http://schemas.microsoft.com/office/powerpoint/2010/main" val="1104872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Lucas … based on last year’s information. </a:t>
            </a:r>
          </a:p>
        </p:txBody>
      </p:sp>
      <p:sp>
        <p:nvSpPr>
          <p:cNvPr id="4" name="Slide Number Placeholder 3"/>
          <p:cNvSpPr>
            <a:spLocks noGrp="1"/>
          </p:cNvSpPr>
          <p:nvPr>
            <p:ph type="sldNum" sz="quarter" idx="5"/>
          </p:nvPr>
        </p:nvSpPr>
        <p:spPr/>
        <p:txBody>
          <a:bodyPr/>
          <a:lstStyle/>
          <a:p>
            <a:fld id="{C28F3331-26BD-4328-BE45-F2BAD2E2273D}" type="slidenum">
              <a:rPr lang="en-US" smtClean="0"/>
              <a:t>31</a:t>
            </a:fld>
            <a:endParaRPr lang="en-US"/>
          </a:p>
        </p:txBody>
      </p:sp>
    </p:spTree>
    <p:extLst>
      <p:ext uri="{BB962C8B-B14F-4D97-AF65-F5344CB8AC3E}">
        <p14:creationId xmlns:p14="http://schemas.microsoft.com/office/powerpoint/2010/main" val="893753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Lucas</a:t>
            </a:r>
          </a:p>
        </p:txBody>
      </p:sp>
      <p:sp>
        <p:nvSpPr>
          <p:cNvPr id="4" name="Slide Number Placeholder 3"/>
          <p:cNvSpPr>
            <a:spLocks noGrp="1"/>
          </p:cNvSpPr>
          <p:nvPr>
            <p:ph type="sldNum" sz="quarter" idx="5"/>
          </p:nvPr>
        </p:nvSpPr>
        <p:spPr/>
        <p:txBody>
          <a:bodyPr/>
          <a:lstStyle/>
          <a:p>
            <a:fld id="{C28F3331-26BD-4328-BE45-F2BAD2E2273D}" type="slidenum">
              <a:rPr lang="en-US" smtClean="0"/>
              <a:t>32</a:t>
            </a:fld>
            <a:endParaRPr lang="en-US"/>
          </a:p>
        </p:txBody>
      </p:sp>
    </p:spTree>
    <p:extLst>
      <p:ext uri="{BB962C8B-B14F-4D97-AF65-F5344CB8AC3E}">
        <p14:creationId xmlns:p14="http://schemas.microsoft.com/office/powerpoint/2010/main" val="3452862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Lucas</a:t>
            </a:r>
          </a:p>
        </p:txBody>
      </p:sp>
      <p:sp>
        <p:nvSpPr>
          <p:cNvPr id="4" name="Slide Number Placeholder 3"/>
          <p:cNvSpPr>
            <a:spLocks noGrp="1"/>
          </p:cNvSpPr>
          <p:nvPr>
            <p:ph type="sldNum" sz="quarter" idx="5"/>
          </p:nvPr>
        </p:nvSpPr>
        <p:spPr/>
        <p:txBody>
          <a:bodyPr/>
          <a:lstStyle/>
          <a:p>
            <a:fld id="{C28F3331-26BD-4328-BE45-F2BAD2E2273D}" type="slidenum">
              <a:rPr lang="en-US" smtClean="0"/>
              <a:t>33</a:t>
            </a:fld>
            <a:endParaRPr lang="en-US"/>
          </a:p>
        </p:txBody>
      </p:sp>
    </p:spTree>
    <p:extLst>
      <p:ext uri="{BB962C8B-B14F-4D97-AF65-F5344CB8AC3E}">
        <p14:creationId xmlns:p14="http://schemas.microsoft.com/office/powerpoint/2010/main" val="3747956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Lucas</a:t>
            </a:r>
          </a:p>
        </p:txBody>
      </p:sp>
      <p:sp>
        <p:nvSpPr>
          <p:cNvPr id="4" name="Slide Number Placeholder 3"/>
          <p:cNvSpPr>
            <a:spLocks noGrp="1"/>
          </p:cNvSpPr>
          <p:nvPr>
            <p:ph type="sldNum" sz="quarter" idx="5"/>
          </p:nvPr>
        </p:nvSpPr>
        <p:spPr/>
        <p:txBody>
          <a:bodyPr/>
          <a:lstStyle/>
          <a:p>
            <a:fld id="{C28F3331-26BD-4328-BE45-F2BAD2E2273D}" type="slidenum">
              <a:rPr lang="en-US" smtClean="0"/>
              <a:t>34</a:t>
            </a:fld>
            <a:endParaRPr lang="en-US"/>
          </a:p>
        </p:txBody>
      </p:sp>
    </p:spTree>
    <p:extLst>
      <p:ext uri="{BB962C8B-B14F-4D97-AF65-F5344CB8AC3E}">
        <p14:creationId xmlns:p14="http://schemas.microsoft.com/office/powerpoint/2010/main" val="18719981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Lucas</a:t>
            </a:r>
          </a:p>
        </p:txBody>
      </p:sp>
      <p:sp>
        <p:nvSpPr>
          <p:cNvPr id="4" name="Slide Number Placeholder 3"/>
          <p:cNvSpPr>
            <a:spLocks noGrp="1"/>
          </p:cNvSpPr>
          <p:nvPr>
            <p:ph type="sldNum" sz="quarter" idx="5"/>
          </p:nvPr>
        </p:nvSpPr>
        <p:spPr/>
        <p:txBody>
          <a:bodyPr/>
          <a:lstStyle/>
          <a:p>
            <a:fld id="{C28F3331-26BD-4328-BE45-F2BAD2E2273D}" type="slidenum">
              <a:rPr lang="en-US" smtClean="0"/>
              <a:t>35</a:t>
            </a:fld>
            <a:endParaRPr lang="en-US"/>
          </a:p>
        </p:txBody>
      </p:sp>
    </p:spTree>
    <p:extLst>
      <p:ext uri="{BB962C8B-B14F-4D97-AF65-F5344CB8AC3E}">
        <p14:creationId xmlns:p14="http://schemas.microsoft.com/office/powerpoint/2010/main" val="2321591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 &amp; Mike introduce CM role and then talk about this process to arrive at the estimate</a:t>
            </a:r>
          </a:p>
          <a:p>
            <a:r>
              <a:rPr lang="en-US" dirty="0"/>
              <a:t>Then if this passes, the role in overseeing bidding, local subcontractors</a:t>
            </a:r>
          </a:p>
        </p:txBody>
      </p:sp>
      <p:sp>
        <p:nvSpPr>
          <p:cNvPr id="4" name="Slide Number Placeholder 3"/>
          <p:cNvSpPr>
            <a:spLocks noGrp="1"/>
          </p:cNvSpPr>
          <p:nvPr>
            <p:ph type="sldNum" sz="quarter" idx="5"/>
          </p:nvPr>
        </p:nvSpPr>
        <p:spPr/>
        <p:txBody>
          <a:bodyPr/>
          <a:lstStyle/>
          <a:p>
            <a:fld id="{C28F3331-26BD-4328-BE45-F2BAD2E2273D}" type="slidenum">
              <a:rPr lang="en-US" smtClean="0"/>
              <a:t>37</a:t>
            </a:fld>
            <a:endParaRPr lang="en-US"/>
          </a:p>
        </p:txBody>
      </p:sp>
    </p:spTree>
    <p:extLst>
      <p:ext uri="{BB962C8B-B14F-4D97-AF65-F5344CB8AC3E}">
        <p14:creationId xmlns:p14="http://schemas.microsoft.com/office/powerpoint/2010/main" val="3739886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Daryl</a:t>
            </a:r>
          </a:p>
        </p:txBody>
      </p:sp>
      <p:sp>
        <p:nvSpPr>
          <p:cNvPr id="4" name="Slide Number Placeholder 3"/>
          <p:cNvSpPr>
            <a:spLocks noGrp="1"/>
          </p:cNvSpPr>
          <p:nvPr>
            <p:ph type="sldNum" sz="quarter" idx="5"/>
          </p:nvPr>
        </p:nvSpPr>
        <p:spPr/>
        <p:txBody>
          <a:bodyPr/>
          <a:lstStyle/>
          <a:p>
            <a:fld id="{C28F3331-26BD-4328-BE45-F2BAD2E2273D}" type="slidenum">
              <a:rPr lang="en-US" smtClean="0"/>
              <a:t>6</a:t>
            </a:fld>
            <a:endParaRPr lang="en-US"/>
          </a:p>
        </p:txBody>
      </p:sp>
    </p:spTree>
    <p:extLst>
      <p:ext uri="{BB962C8B-B14F-4D97-AF65-F5344CB8AC3E}">
        <p14:creationId xmlns:p14="http://schemas.microsoft.com/office/powerpoint/2010/main" val="3551847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 and Mike. This is who we are and what we do.</a:t>
            </a:r>
          </a:p>
        </p:txBody>
      </p:sp>
      <p:sp>
        <p:nvSpPr>
          <p:cNvPr id="4" name="Slide Number Placeholder 3"/>
          <p:cNvSpPr>
            <a:spLocks noGrp="1"/>
          </p:cNvSpPr>
          <p:nvPr>
            <p:ph type="sldNum" sz="quarter" idx="5"/>
          </p:nvPr>
        </p:nvSpPr>
        <p:spPr/>
        <p:txBody>
          <a:bodyPr/>
          <a:lstStyle/>
          <a:p>
            <a:fld id="{C28F3331-26BD-4328-BE45-F2BAD2E2273D}" type="slidenum">
              <a:rPr lang="en-US" smtClean="0"/>
              <a:t>38</a:t>
            </a:fld>
            <a:endParaRPr lang="en-US"/>
          </a:p>
        </p:txBody>
      </p:sp>
    </p:spTree>
    <p:extLst>
      <p:ext uri="{BB962C8B-B14F-4D97-AF65-F5344CB8AC3E}">
        <p14:creationId xmlns:p14="http://schemas.microsoft.com/office/powerpoint/2010/main" val="34282719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Daryl</a:t>
            </a:r>
          </a:p>
        </p:txBody>
      </p:sp>
      <p:sp>
        <p:nvSpPr>
          <p:cNvPr id="4" name="Slide Number Placeholder 3"/>
          <p:cNvSpPr>
            <a:spLocks noGrp="1"/>
          </p:cNvSpPr>
          <p:nvPr>
            <p:ph type="sldNum" sz="quarter" idx="5"/>
          </p:nvPr>
        </p:nvSpPr>
        <p:spPr/>
        <p:txBody>
          <a:bodyPr/>
          <a:lstStyle/>
          <a:p>
            <a:fld id="{C28F3331-26BD-4328-BE45-F2BAD2E2273D}" type="slidenum">
              <a:rPr lang="en-US" smtClean="0"/>
              <a:t>39</a:t>
            </a:fld>
            <a:endParaRPr lang="en-US"/>
          </a:p>
        </p:txBody>
      </p:sp>
    </p:spTree>
    <p:extLst>
      <p:ext uri="{BB962C8B-B14F-4D97-AF65-F5344CB8AC3E}">
        <p14:creationId xmlns:p14="http://schemas.microsoft.com/office/powerpoint/2010/main" val="2617971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Cody/Daryl (Tobin if needed to talk about legal): Went through a thorough process—a lot of work has gone into this solution. This is a good solution most economical with significant impact. This is the project we believe in. If it doesn’t pass, more than likely we will get less bang for our buck.</a:t>
            </a:r>
          </a:p>
        </p:txBody>
      </p:sp>
      <p:sp>
        <p:nvSpPr>
          <p:cNvPr id="4" name="Slide Number Placeholder 3"/>
          <p:cNvSpPr>
            <a:spLocks noGrp="1"/>
          </p:cNvSpPr>
          <p:nvPr>
            <p:ph type="sldNum" sz="quarter" idx="5"/>
          </p:nvPr>
        </p:nvSpPr>
        <p:spPr/>
        <p:txBody>
          <a:bodyPr/>
          <a:lstStyle/>
          <a:p>
            <a:fld id="{C28F3331-26BD-4328-BE45-F2BAD2E2273D}" type="slidenum">
              <a:rPr lang="en-US" smtClean="0"/>
              <a:t>40</a:t>
            </a:fld>
            <a:endParaRPr lang="en-US"/>
          </a:p>
        </p:txBody>
      </p:sp>
    </p:spTree>
    <p:extLst>
      <p:ext uri="{BB962C8B-B14F-4D97-AF65-F5344CB8AC3E}">
        <p14:creationId xmlns:p14="http://schemas.microsoft.com/office/powerpoint/2010/main" val="1383201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Daryl: We want to respect your time but allow time for folks to ask questions that haven’t been answered and share your comments. In the interest of time, we’ll allow about 15 to 20 minutes so people can get home, but if your question isn’t answered, we’ll stick around and you can visit with us. We will pass around a microphone, so raise your hand if you have a question and we’ll come to you. Afterward, we will offer tours for anyone who is interested. You can walk around or we can take you on a tour and ask questions on the tours.</a:t>
            </a:r>
          </a:p>
        </p:txBody>
      </p:sp>
      <p:sp>
        <p:nvSpPr>
          <p:cNvPr id="4" name="Slide Number Placeholder 3"/>
          <p:cNvSpPr>
            <a:spLocks noGrp="1"/>
          </p:cNvSpPr>
          <p:nvPr>
            <p:ph type="sldNum" sz="quarter" idx="5"/>
          </p:nvPr>
        </p:nvSpPr>
        <p:spPr/>
        <p:txBody>
          <a:bodyPr/>
          <a:lstStyle/>
          <a:p>
            <a:fld id="{C28F3331-26BD-4328-BE45-F2BAD2E2273D}" type="slidenum">
              <a:rPr lang="en-US" smtClean="0"/>
              <a:t>41</a:t>
            </a:fld>
            <a:endParaRPr lang="en-US"/>
          </a:p>
        </p:txBody>
      </p:sp>
    </p:spTree>
    <p:extLst>
      <p:ext uri="{BB962C8B-B14F-4D97-AF65-F5344CB8AC3E}">
        <p14:creationId xmlns:p14="http://schemas.microsoft.com/office/powerpoint/2010/main" val="1549273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Daryl</a:t>
            </a:r>
          </a:p>
        </p:txBody>
      </p:sp>
      <p:sp>
        <p:nvSpPr>
          <p:cNvPr id="4" name="Slide Number Placeholder 3"/>
          <p:cNvSpPr>
            <a:spLocks noGrp="1"/>
          </p:cNvSpPr>
          <p:nvPr>
            <p:ph type="sldNum" sz="quarter" idx="5"/>
          </p:nvPr>
        </p:nvSpPr>
        <p:spPr/>
        <p:txBody>
          <a:bodyPr/>
          <a:lstStyle/>
          <a:p>
            <a:fld id="{C28F3331-26BD-4328-BE45-F2BAD2E2273D}" type="slidenum">
              <a:rPr lang="en-US" smtClean="0"/>
              <a:t>7</a:t>
            </a:fld>
            <a:endParaRPr lang="en-US"/>
          </a:p>
        </p:txBody>
      </p:sp>
    </p:spTree>
    <p:extLst>
      <p:ext uri="{BB962C8B-B14F-4D97-AF65-F5344CB8AC3E}">
        <p14:creationId xmlns:p14="http://schemas.microsoft.com/office/powerpoint/2010/main" val="1129200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Brandi discuss improvements needed at this building.  Could also focus on Art challenges so that it can come together during project solution portion of meeting.</a:t>
            </a:r>
          </a:p>
        </p:txBody>
      </p:sp>
      <p:sp>
        <p:nvSpPr>
          <p:cNvPr id="4" name="Slide Number Placeholder 3"/>
          <p:cNvSpPr>
            <a:spLocks noGrp="1"/>
          </p:cNvSpPr>
          <p:nvPr>
            <p:ph type="sldNum" sz="quarter" idx="5"/>
          </p:nvPr>
        </p:nvSpPr>
        <p:spPr/>
        <p:txBody>
          <a:bodyPr/>
          <a:lstStyle/>
          <a:p>
            <a:fld id="{C28F3331-26BD-4328-BE45-F2BAD2E2273D}" type="slidenum">
              <a:rPr lang="en-US" smtClean="0"/>
              <a:t>8</a:t>
            </a:fld>
            <a:endParaRPr lang="en-US"/>
          </a:p>
        </p:txBody>
      </p:sp>
    </p:spTree>
    <p:extLst>
      <p:ext uri="{BB962C8B-B14F-4D97-AF65-F5344CB8AC3E}">
        <p14:creationId xmlns:p14="http://schemas.microsoft.com/office/powerpoint/2010/main" val="1854549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Brandi. This is where we are at now. These numbers will be higher in the new building. Compare to 104 enrolled.</a:t>
            </a:r>
          </a:p>
        </p:txBody>
      </p:sp>
      <p:sp>
        <p:nvSpPr>
          <p:cNvPr id="4" name="Slide Number Placeholder 3"/>
          <p:cNvSpPr>
            <a:spLocks noGrp="1"/>
          </p:cNvSpPr>
          <p:nvPr>
            <p:ph type="sldNum" sz="quarter" idx="5"/>
          </p:nvPr>
        </p:nvSpPr>
        <p:spPr/>
        <p:txBody>
          <a:bodyPr/>
          <a:lstStyle/>
          <a:p>
            <a:fld id="{C28F3331-26BD-4328-BE45-F2BAD2E2273D}" type="slidenum">
              <a:rPr lang="en-US" smtClean="0"/>
              <a:t>9</a:t>
            </a:fld>
            <a:endParaRPr lang="en-US"/>
          </a:p>
        </p:txBody>
      </p:sp>
    </p:spTree>
    <p:extLst>
      <p:ext uri="{BB962C8B-B14F-4D97-AF65-F5344CB8AC3E}">
        <p14:creationId xmlns:p14="http://schemas.microsoft.com/office/powerpoint/2010/main" val="1297652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Brandi discuss the reason for this investment and impact on students and community.  H3 jobs. Did you know that 1 in 4 jobs in Nebraska are in agriculture?</a:t>
            </a:r>
          </a:p>
          <a:p>
            <a:r>
              <a:rPr lang="en-US" dirty="0"/>
              <a:t>Why we are investing in this type of building.  </a:t>
            </a:r>
          </a:p>
        </p:txBody>
      </p:sp>
      <p:sp>
        <p:nvSpPr>
          <p:cNvPr id="4" name="Slide Number Placeholder 3"/>
          <p:cNvSpPr>
            <a:spLocks noGrp="1"/>
          </p:cNvSpPr>
          <p:nvPr>
            <p:ph type="sldNum" sz="quarter" idx="5"/>
          </p:nvPr>
        </p:nvSpPr>
        <p:spPr/>
        <p:txBody>
          <a:bodyPr/>
          <a:lstStyle/>
          <a:p>
            <a:fld id="{C28F3331-26BD-4328-BE45-F2BAD2E2273D}" type="slidenum">
              <a:rPr lang="en-US" smtClean="0"/>
              <a:t>10</a:t>
            </a:fld>
            <a:endParaRPr lang="en-US"/>
          </a:p>
        </p:txBody>
      </p:sp>
    </p:spTree>
    <p:extLst>
      <p:ext uri="{BB962C8B-B14F-4D97-AF65-F5344CB8AC3E}">
        <p14:creationId xmlns:p14="http://schemas.microsoft.com/office/powerpoint/2010/main" val="1423352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Brandi: Talk about the layout, educational spaces, storm shelter, and number of students that ‘do’ and ‘could’ use this space.  Lay the foundation for this ‘much needed classroom addition’. What happens to existing art room? Can share computer lab, woods, metals space. Opens space in the high school that could be used for different college programs, future expansion of electives, future curriculum demands.</a:t>
            </a:r>
          </a:p>
        </p:txBody>
      </p:sp>
      <p:sp>
        <p:nvSpPr>
          <p:cNvPr id="4" name="Slide Number Placeholder 3"/>
          <p:cNvSpPr>
            <a:spLocks noGrp="1"/>
          </p:cNvSpPr>
          <p:nvPr>
            <p:ph type="sldNum" sz="quarter" idx="5"/>
          </p:nvPr>
        </p:nvSpPr>
        <p:spPr/>
        <p:txBody>
          <a:bodyPr/>
          <a:lstStyle/>
          <a:p>
            <a:fld id="{C28F3331-26BD-4328-BE45-F2BAD2E2273D}" type="slidenum">
              <a:rPr lang="en-US" smtClean="0"/>
              <a:t>11</a:t>
            </a:fld>
            <a:endParaRPr lang="en-US"/>
          </a:p>
        </p:txBody>
      </p:sp>
    </p:spTree>
    <p:extLst>
      <p:ext uri="{BB962C8B-B14F-4D97-AF65-F5344CB8AC3E}">
        <p14:creationId xmlns:p14="http://schemas.microsoft.com/office/powerpoint/2010/main" val="1082445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Brandi. </a:t>
            </a:r>
          </a:p>
        </p:txBody>
      </p:sp>
      <p:sp>
        <p:nvSpPr>
          <p:cNvPr id="4" name="Slide Number Placeholder 3"/>
          <p:cNvSpPr>
            <a:spLocks noGrp="1"/>
          </p:cNvSpPr>
          <p:nvPr>
            <p:ph type="sldNum" sz="quarter" idx="5"/>
          </p:nvPr>
        </p:nvSpPr>
        <p:spPr/>
        <p:txBody>
          <a:bodyPr/>
          <a:lstStyle/>
          <a:p>
            <a:fld id="{C28F3331-26BD-4328-BE45-F2BAD2E2273D}" type="slidenum">
              <a:rPr lang="en-US" smtClean="0"/>
              <a:t>12</a:t>
            </a:fld>
            <a:endParaRPr lang="en-US"/>
          </a:p>
        </p:txBody>
      </p:sp>
    </p:spTree>
    <p:extLst>
      <p:ext uri="{BB962C8B-B14F-4D97-AF65-F5344CB8AC3E}">
        <p14:creationId xmlns:p14="http://schemas.microsoft.com/office/powerpoint/2010/main" val="2294604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824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2000" spc="300">
                <a:solidFill>
                  <a:srgbClr val="FFFFFF"/>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FBB3A9C-E4D1-48C2-AB95-B3446810DA5B}"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DA18AF-25D4-4873-B083-2155D5DE5F18}" type="slidenum">
              <a:rPr lang="en-US" smtClean="0"/>
              <a:t>‹#›</a:t>
            </a:fld>
            <a:endParaRPr lang="en-US"/>
          </a:p>
        </p:txBody>
      </p:sp>
      <p:sp>
        <p:nvSpPr>
          <p:cNvPr id="10" name="Rectangle 9">
            <a:extLst>
              <a:ext uri="{FF2B5EF4-FFF2-40B4-BE49-F238E27FC236}">
                <a16:creationId xmlns:a16="http://schemas.microsoft.com/office/drawing/2014/main" id="{801DC2D9-D2FA-7B3A-D1DD-E4BEB278B5F6}"/>
              </a:ext>
            </a:extLst>
          </p:cNvPr>
          <p:cNvSpPr/>
          <p:nvPr userDrawn="1"/>
        </p:nvSpPr>
        <p:spPr>
          <a:xfrm>
            <a:off x="3175" y="4901707"/>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Isosceles Triangle 10">
            <a:extLst>
              <a:ext uri="{FF2B5EF4-FFF2-40B4-BE49-F238E27FC236}">
                <a16:creationId xmlns:a16="http://schemas.microsoft.com/office/drawing/2014/main" id="{3C63B1D2-120B-2AF6-924F-EA9815A16970}"/>
              </a:ext>
            </a:extLst>
          </p:cNvPr>
          <p:cNvSpPr/>
          <p:nvPr userDrawn="1"/>
        </p:nvSpPr>
        <p:spPr>
          <a:xfrm>
            <a:off x="10811560" y="4505088"/>
            <a:ext cx="494522" cy="318796"/>
          </a:xfrm>
          <a:prstGeom prst="triangle">
            <a:avLst/>
          </a:prstGeom>
          <a:noFill/>
          <a:ln>
            <a:solidFill>
              <a:srgbClr val="D800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2" name="Isosceles Triangle 11">
            <a:extLst>
              <a:ext uri="{FF2B5EF4-FFF2-40B4-BE49-F238E27FC236}">
                <a16:creationId xmlns:a16="http://schemas.microsoft.com/office/drawing/2014/main" id="{B86BFC22-748F-8387-43B1-BCA90EF7A9B6}"/>
              </a:ext>
            </a:extLst>
          </p:cNvPr>
          <p:cNvSpPr/>
          <p:nvPr userDrawn="1"/>
        </p:nvSpPr>
        <p:spPr>
          <a:xfrm>
            <a:off x="10811560" y="4589087"/>
            <a:ext cx="494522" cy="320193"/>
          </a:xfrm>
          <a:prstGeom prst="triangle">
            <a:avLst>
              <a:gd name="adj" fmla="val 50000"/>
            </a:avLst>
          </a:prstGeom>
          <a:solidFill>
            <a:srgbClr val="D34817"/>
          </a:solidFill>
          <a:ln>
            <a:solidFill>
              <a:srgbClr val="D348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Tree>
    <p:extLst>
      <p:ext uri="{BB962C8B-B14F-4D97-AF65-F5344CB8AC3E}">
        <p14:creationId xmlns:p14="http://schemas.microsoft.com/office/powerpoint/2010/main" val="3557983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BB3A9C-E4D1-48C2-AB95-B3446810DA5B}"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DA18AF-25D4-4873-B083-2155D5DE5F18}" type="slidenum">
              <a:rPr lang="en-US" smtClean="0"/>
              <a:t>‹#›</a:t>
            </a:fld>
            <a:endParaRPr lang="en-US"/>
          </a:p>
        </p:txBody>
      </p:sp>
    </p:spTree>
    <p:extLst>
      <p:ext uri="{BB962C8B-B14F-4D97-AF65-F5344CB8AC3E}">
        <p14:creationId xmlns:p14="http://schemas.microsoft.com/office/powerpoint/2010/main" val="1584220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BB3A9C-E4D1-48C2-AB95-B3446810DA5B}"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DA18AF-25D4-4873-B083-2155D5DE5F18}" type="slidenum">
              <a:rPr lang="en-US" smtClean="0"/>
              <a:t>‹#›</a:t>
            </a:fld>
            <a:endParaRPr lang="en-US"/>
          </a:p>
        </p:txBody>
      </p:sp>
    </p:spTree>
    <p:extLst>
      <p:ext uri="{BB962C8B-B14F-4D97-AF65-F5344CB8AC3E}">
        <p14:creationId xmlns:p14="http://schemas.microsoft.com/office/powerpoint/2010/main" val="2893347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1" y="2063397"/>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3">
            <a:extLst>
              <a:ext uri="{FF2B5EF4-FFF2-40B4-BE49-F238E27FC236}">
                <a16:creationId xmlns:a16="http://schemas.microsoft.com/office/drawing/2014/main" id="{6409ED88-76C3-F20F-0E84-0A75949D0141}"/>
              </a:ext>
            </a:extLst>
          </p:cNvPr>
          <p:cNvSpPr>
            <a:spLocks noGrp="1"/>
          </p:cNvSpPr>
          <p:nvPr>
            <p:ph type="dt" sz="half" idx="14"/>
          </p:nvPr>
        </p:nvSpPr>
        <p:spPr>
          <a:xfrm>
            <a:off x="0" y="0"/>
            <a:ext cx="0" cy="0"/>
          </a:xfrm>
        </p:spPr>
        <p:txBody>
          <a:bodyPr/>
          <a:lstStyle>
            <a:lvl1pPr>
              <a:defRPr/>
            </a:lvl1pPr>
          </a:lstStyle>
          <a:p>
            <a:pPr>
              <a:defRPr/>
            </a:pPr>
            <a:fld id="{9635C633-0E33-4E16-9157-2A4F74942ACD}" type="datetimeFigureOut">
              <a:rPr lang="en-US"/>
              <a:pPr>
                <a:defRPr/>
              </a:pPr>
              <a:t>10/10/2024</a:t>
            </a:fld>
            <a:endParaRPr lang="en-US"/>
          </a:p>
        </p:txBody>
      </p:sp>
      <p:sp>
        <p:nvSpPr>
          <p:cNvPr id="4" name="Footer Placeholder 4">
            <a:extLst>
              <a:ext uri="{FF2B5EF4-FFF2-40B4-BE49-F238E27FC236}">
                <a16:creationId xmlns:a16="http://schemas.microsoft.com/office/drawing/2014/main" id="{2F3A855C-C220-6FD7-938E-7A911F9D362B}"/>
              </a:ext>
            </a:extLst>
          </p:cNvPr>
          <p:cNvSpPr>
            <a:spLocks noGrp="1"/>
          </p:cNvSpPr>
          <p:nvPr>
            <p:ph type="ftr" sz="quarter" idx="15"/>
          </p:nvPr>
        </p:nvSpPr>
        <p:spPr>
          <a:xfrm>
            <a:off x="0" y="0"/>
            <a:ext cx="0" cy="0"/>
          </a:xfrm>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4E5C2B1-1B06-5AA2-3729-62DD93C86F9F}"/>
              </a:ext>
            </a:extLst>
          </p:cNvPr>
          <p:cNvSpPr>
            <a:spLocks noGrp="1"/>
          </p:cNvSpPr>
          <p:nvPr>
            <p:ph type="sldNum" sz="quarter" idx="16"/>
          </p:nvPr>
        </p:nvSpPr>
        <p:spPr>
          <a:xfrm>
            <a:off x="0" y="0"/>
            <a:ext cx="0" cy="0"/>
          </a:xfrm>
        </p:spPr>
        <p:txBody>
          <a:bodyPr/>
          <a:lstStyle>
            <a:lvl1pPr>
              <a:defRPr/>
            </a:lvl1pPr>
          </a:lstStyle>
          <a:p>
            <a:pPr>
              <a:defRPr/>
            </a:pPr>
            <a:fld id="{E5B0F8A2-E830-434B-B84F-A9448F04DD20}" type="slidenum">
              <a:rPr lang="en-US"/>
              <a:pPr>
                <a:defRPr/>
              </a:pPr>
              <a:t>‹#›</a:t>
            </a:fld>
            <a:endParaRPr lang="en-US"/>
          </a:p>
        </p:txBody>
      </p:sp>
    </p:spTree>
    <p:extLst>
      <p:ext uri="{BB962C8B-B14F-4D97-AF65-F5344CB8AC3E}">
        <p14:creationId xmlns:p14="http://schemas.microsoft.com/office/powerpoint/2010/main" val="50599433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6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1FBB3A9C-E4D1-48C2-AB95-B3446810DA5B}"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DA18AF-25D4-4873-B083-2155D5DE5F1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Striv.tv | Live Upcoming High School Events">
            <a:extLst>
              <a:ext uri="{FF2B5EF4-FFF2-40B4-BE49-F238E27FC236}">
                <a16:creationId xmlns:a16="http://schemas.microsoft.com/office/drawing/2014/main" id="{2E6B8188-E99B-3227-8957-433F1406B38A}"/>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51671" y="347375"/>
            <a:ext cx="1640892" cy="1640892"/>
          </a:xfrm>
          <a:prstGeom prst="rect">
            <a:avLst/>
          </a:prstGeom>
          <a:noFill/>
          <a:extLst>
            <a:ext uri="{909E8E84-426E-40DD-AFC4-6F175D3DCCD1}">
              <a14:hiddenFill xmlns:a14="http://schemas.microsoft.com/office/drawing/2010/main">
                <a:solidFill>
                  <a:srgbClr val="FFFFFF"/>
                </a:solidFill>
              </a14:hiddenFill>
            </a:ext>
          </a:extLst>
        </p:spPr>
      </p:pic>
      <p:sp>
        <p:nvSpPr>
          <p:cNvPr id="11" name="Isosceles Triangle 10">
            <a:extLst>
              <a:ext uri="{FF2B5EF4-FFF2-40B4-BE49-F238E27FC236}">
                <a16:creationId xmlns:a16="http://schemas.microsoft.com/office/drawing/2014/main" id="{7514B697-EB07-A0E6-987F-0B5A36D6F3B1}"/>
              </a:ext>
            </a:extLst>
          </p:cNvPr>
          <p:cNvSpPr/>
          <p:nvPr userDrawn="1"/>
        </p:nvSpPr>
        <p:spPr>
          <a:xfrm>
            <a:off x="10808400" y="5937697"/>
            <a:ext cx="494522" cy="318796"/>
          </a:xfrm>
          <a:prstGeom prst="triangle">
            <a:avLst/>
          </a:prstGeom>
          <a:noFill/>
          <a:ln>
            <a:solidFill>
              <a:srgbClr val="D800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2" name="Isosceles Triangle 11">
            <a:extLst>
              <a:ext uri="{FF2B5EF4-FFF2-40B4-BE49-F238E27FC236}">
                <a16:creationId xmlns:a16="http://schemas.microsoft.com/office/drawing/2014/main" id="{036DF05A-1840-1490-42AA-1EE2FCB6BE67}"/>
              </a:ext>
            </a:extLst>
          </p:cNvPr>
          <p:cNvSpPr/>
          <p:nvPr userDrawn="1"/>
        </p:nvSpPr>
        <p:spPr>
          <a:xfrm>
            <a:off x="10808400" y="6021696"/>
            <a:ext cx="494522" cy="320193"/>
          </a:xfrm>
          <a:prstGeom prst="triangle">
            <a:avLst>
              <a:gd name="adj" fmla="val 50000"/>
            </a:avLst>
          </a:prstGeom>
          <a:solidFill>
            <a:srgbClr val="D34817"/>
          </a:solidFill>
          <a:ln>
            <a:solidFill>
              <a:srgbClr val="D348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3" name="TextBox 12">
            <a:extLst>
              <a:ext uri="{FF2B5EF4-FFF2-40B4-BE49-F238E27FC236}">
                <a16:creationId xmlns:a16="http://schemas.microsoft.com/office/drawing/2014/main" id="{ABD0B0C9-DE5B-1342-23B7-6E186FFFA2F0}"/>
              </a:ext>
            </a:extLst>
          </p:cNvPr>
          <p:cNvSpPr txBox="1"/>
          <p:nvPr userDrawn="1"/>
        </p:nvSpPr>
        <p:spPr>
          <a:xfrm>
            <a:off x="2292563" y="1653597"/>
            <a:ext cx="2971613" cy="369332"/>
          </a:xfrm>
          <a:prstGeom prst="rect">
            <a:avLst/>
          </a:prstGeom>
          <a:noFill/>
        </p:spPr>
        <p:txBody>
          <a:bodyPr wrap="square">
            <a:spAutoFit/>
          </a:bodyPr>
          <a:lstStyle/>
          <a:p>
            <a:pPr>
              <a:spcAft>
                <a:spcPts val="1200"/>
              </a:spcAft>
              <a:tabLst>
                <a:tab pos="1082675" algn="l"/>
              </a:tabLst>
            </a:pPr>
            <a:r>
              <a:rPr lang="en-US" dirty="0">
                <a:latin typeface="+mj-lt"/>
                <a:ea typeface="Roboto Condensed" panose="02000000000000000000" pitchFamily="2" charset="0"/>
              </a:rPr>
              <a:t>FACILITY PROJECT</a:t>
            </a:r>
            <a:endParaRPr lang="en-US" dirty="0">
              <a:effectLst/>
              <a:latin typeface="+mj-lt"/>
              <a:ea typeface="Times New Roman" panose="02020603050405020304" pitchFamily="18" charset="0"/>
            </a:endParaRPr>
          </a:p>
        </p:txBody>
      </p:sp>
      <p:sp>
        <p:nvSpPr>
          <p:cNvPr id="14" name="TextBox 13">
            <a:extLst>
              <a:ext uri="{FF2B5EF4-FFF2-40B4-BE49-F238E27FC236}">
                <a16:creationId xmlns:a16="http://schemas.microsoft.com/office/drawing/2014/main" id="{A1F2E2CF-C3B7-730E-D74C-0228B79E34A2}"/>
              </a:ext>
            </a:extLst>
          </p:cNvPr>
          <p:cNvSpPr txBox="1"/>
          <p:nvPr userDrawn="1"/>
        </p:nvSpPr>
        <p:spPr>
          <a:xfrm>
            <a:off x="2292563" y="1092201"/>
            <a:ext cx="4817098" cy="707886"/>
          </a:xfrm>
          <a:prstGeom prst="rect">
            <a:avLst/>
          </a:prstGeom>
          <a:noFill/>
        </p:spPr>
        <p:txBody>
          <a:bodyPr wrap="square">
            <a:spAutoFit/>
          </a:bodyPr>
          <a:lstStyle/>
          <a:p>
            <a:r>
              <a:rPr lang="en-US" sz="4000" b="1" dirty="0">
                <a:effectLst/>
                <a:latin typeface="Fave Script Bold Pro" pitchFamily="2" charset="0"/>
                <a:ea typeface="Roboto Condensed" panose="02000000000000000000" pitchFamily="2" charset="0"/>
              </a:rPr>
              <a:t>Randolph Cardinals</a:t>
            </a:r>
            <a:endParaRPr lang="en-US" sz="4000" dirty="0">
              <a:latin typeface="Aptos" panose="020B0004020202020204" pitchFamily="34" charset="0"/>
            </a:endParaRPr>
          </a:p>
        </p:txBody>
      </p:sp>
      <p:sp>
        <p:nvSpPr>
          <p:cNvPr id="15" name="Isosceles Triangle 14">
            <a:extLst>
              <a:ext uri="{FF2B5EF4-FFF2-40B4-BE49-F238E27FC236}">
                <a16:creationId xmlns:a16="http://schemas.microsoft.com/office/drawing/2014/main" id="{F77E956B-C3C3-2A2E-ED3A-79154F31A623}"/>
              </a:ext>
            </a:extLst>
          </p:cNvPr>
          <p:cNvSpPr/>
          <p:nvPr userDrawn="1"/>
        </p:nvSpPr>
        <p:spPr>
          <a:xfrm rot="5400000">
            <a:off x="8085" y="932539"/>
            <a:ext cx="494522" cy="318796"/>
          </a:xfrm>
          <a:prstGeom prst="triangle">
            <a:avLst/>
          </a:prstGeom>
          <a:noFill/>
          <a:ln>
            <a:solidFill>
              <a:srgbClr val="D800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6" name="Isosceles Triangle 15">
            <a:extLst>
              <a:ext uri="{FF2B5EF4-FFF2-40B4-BE49-F238E27FC236}">
                <a16:creationId xmlns:a16="http://schemas.microsoft.com/office/drawing/2014/main" id="{41B4AC9D-0722-E1E3-3DAA-7D23FE77A71D}"/>
              </a:ext>
            </a:extLst>
          </p:cNvPr>
          <p:cNvSpPr/>
          <p:nvPr userDrawn="1"/>
        </p:nvSpPr>
        <p:spPr>
          <a:xfrm rot="5400000">
            <a:off x="-77640" y="940338"/>
            <a:ext cx="494522" cy="320193"/>
          </a:xfrm>
          <a:prstGeom prst="triangle">
            <a:avLst>
              <a:gd name="adj" fmla="val 50000"/>
            </a:avLst>
          </a:prstGeom>
          <a:solidFill>
            <a:srgbClr val="D34817"/>
          </a:solidFill>
          <a:ln>
            <a:solidFill>
              <a:srgbClr val="D348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Tree>
    <p:extLst>
      <p:ext uri="{BB962C8B-B14F-4D97-AF65-F5344CB8AC3E}">
        <p14:creationId xmlns:p14="http://schemas.microsoft.com/office/powerpoint/2010/main" val="939640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3600">
                <a:latin typeface="+mj-lt"/>
              </a:defRPr>
            </a:lvl1pPr>
            <a:lvl2pPr>
              <a:defRPr sz="2800">
                <a:latin typeface="+mj-lt"/>
              </a:defRPr>
            </a:lvl2pPr>
            <a:lvl3pPr>
              <a:defRPr sz="2400">
                <a:latin typeface="+mj-lt"/>
              </a:defRPr>
            </a:lvl3pPr>
            <a:lvl4pPr>
              <a:defRPr sz="2000">
                <a:latin typeface="+mj-lt"/>
              </a:defRPr>
            </a:lvl4pPr>
            <a:lvl5pPr>
              <a:defRPr sz="18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FBB3A9C-E4D1-48C2-AB95-B3446810DA5B}"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DA18AF-25D4-4873-B083-2155D5DE5F18}" type="slidenum">
              <a:rPr lang="en-US" smtClean="0"/>
              <a:t>‹#›</a:t>
            </a:fld>
            <a:endParaRPr lang="en-US"/>
          </a:p>
        </p:txBody>
      </p:sp>
    </p:spTree>
    <p:extLst>
      <p:ext uri="{BB962C8B-B14F-4D97-AF65-F5344CB8AC3E}">
        <p14:creationId xmlns:p14="http://schemas.microsoft.com/office/powerpoint/2010/main" val="788886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3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FBB3A9C-E4D1-48C2-AB95-B3446810DA5B}"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DA18AF-25D4-4873-B083-2155D5DE5F1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1862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lvl1pPr>
              <a:defRPr sz="3600">
                <a:latin typeface="+mj-lt"/>
              </a:defRPr>
            </a:lvl1pPr>
            <a:lvl2pPr>
              <a:defRPr sz="2800">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845735"/>
            <a:ext cx="4937760" cy="4023360"/>
          </a:xfrm>
        </p:spPr>
        <p:txBody>
          <a:bodyPr/>
          <a:lstStyle>
            <a:lvl1pPr>
              <a:defRPr sz="3600">
                <a:latin typeface="+mj-lt"/>
              </a:defRPr>
            </a:lvl1pPr>
            <a:lvl2pPr>
              <a:defRPr sz="2800">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FBB3A9C-E4D1-48C2-AB95-B3446810DA5B}"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DA18AF-25D4-4873-B083-2155D5DE5F18}" type="slidenum">
              <a:rPr lang="en-US" smtClean="0"/>
              <a:t>‹#›</a:t>
            </a:fld>
            <a:endParaRPr lang="en-US"/>
          </a:p>
        </p:txBody>
      </p:sp>
    </p:spTree>
    <p:extLst>
      <p:ext uri="{BB962C8B-B14F-4D97-AF65-F5344CB8AC3E}">
        <p14:creationId xmlns:p14="http://schemas.microsoft.com/office/powerpoint/2010/main" val="682306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spc="30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582334"/>
            <a:ext cx="4937760" cy="3378200"/>
          </a:xfrm>
        </p:spPr>
        <p:txBody>
          <a:bodyPr/>
          <a:lstStyle>
            <a:lvl1pPr>
              <a:defRPr sz="3600">
                <a:latin typeface="+mj-lt"/>
              </a:defRPr>
            </a:lvl1pPr>
            <a:lvl2pPr>
              <a:defRPr sz="2800">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spc="30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920" y="2582334"/>
            <a:ext cx="4937760" cy="3378200"/>
          </a:xfrm>
        </p:spPr>
        <p:txBody>
          <a:bodyPr/>
          <a:lstStyle>
            <a:lvl1pPr>
              <a:defRPr sz="3600">
                <a:latin typeface="+mj-lt"/>
              </a:defRPr>
            </a:lvl1pPr>
            <a:lvl2pPr>
              <a:defRPr sz="2800">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FBB3A9C-E4D1-48C2-AB95-B3446810DA5B}" type="datetimeFigureOut">
              <a:rPr lang="en-US" smtClean="0"/>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DA18AF-25D4-4873-B083-2155D5DE5F18}" type="slidenum">
              <a:rPr lang="en-US" smtClean="0"/>
              <a:t>‹#›</a:t>
            </a:fld>
            <a:endParaRPr lang="en-US"/>
          </a:p>
        </p:txBody>
      </p:sp>
    </p:spTree>
    <p:extLst>
      <p:ext uri="{BB962C8B-B14F-4D97-AF65-F5344CB8AC3E}">
        <p14:creationId xmlns:p14="http://schemas.microsoft.com/office/powerpoint/2010/main" val="1448581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BB3A9C-E4D1-48C2-AB95-B3446810DA5B}" type="datetimeFigureOut">
              <a:rPr lang="en-US" smtClean="0"/>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DA18AF-25D4-4873-B083-2155D5DE5F18}" type="slidenum">
              <a:rPr lang="en-US" smtClean="0"/>
              <a:t>‹#›</a:t>
            </a:fld>
            <a:endParaRPr lang="en-US"/>
          </a:p>
        </p:txBody>
      </p:sp>
    </p:spTree>
    <p:extLst>
      <p:ext uri="{BB962C8B-B14F-4D97-AF65-F5344CB8AC3E}">
        <p14:creationId xmlns:p14="http://schemas.microsoft.com/office/powerpoint/2010/main" val="2457520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FBB3A9C-E4D1-48C2-AB95-B3446810DA5B}" type="datetimeFigureOut">
              <a:rPr lang="en-US" smtClean="0"/>
              <a:t>10/10/2024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ADA18AF-25D4-4873-B083-2155D5DE5F18}" type="slidenum">
              <a:rPr lang="en-US" smtClean="0"/>
              <a:t>‹#›</a:t>
            </a:fld>
            <a:endParaRPr lang="en-US"/>
          </a:p>
        </p:txBody>
      </p:sp>
      <p:sp>
        <p:nvSpPr>
          <p:cNvPr id="2" name="Rectangle 1">
            <a:extLst>
              <a:ext uri="{FF2B5EF4-FFF2-40B4-BE49-F238E27FC236}">
                <a16:creationId xmlns:a16="http://schemas.microsoft.com/office/drawing/2014/main" id="{F9369190-75F4-B429-A1FD-C70B949F298A}"/>
              </a:ext>
            </a:extLst>
          </p:cNvPr>
          <p:cNvSpPr/>
          <p:nvPr userDrawn="1"/>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Isosceles Triangle 2">
            <a:extLst>
              <a:ext uri="{FF2B5EF4-FFF2-40B4-BE49-F238E27FC236}">
                <a16:creationId xmlns:a16="http://schemas.microsoft.com/office/drawing/2014/main" id="{9B90E40E-00BB-4086-2C63-8D5C70DEDF3A}"/>
              </a:ext>
            </a:extLst>
          </p:cNvPr>
          <p:cNvSpPr/>
          <p:nvPr userDrawn="1"/>
        </p:nvSpPr>
        <p:spPr>
          <a:xfrm>
            <a:off x="10808400" y="5937697"/>
            <a:ext cx="494522" cy="318796"/>
          </a:xfrm>
          <a:prstGeom prst="triangle">
            <a:avLst/>
          </a:prstGeom>
          <a:noFill/>
          <a:ln>
            <a:solidFill>
              <a:srgbClr val="D800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Isosceles Triangle 3">
            <a:extLst>
              <a:ext uri="{FF2B5EF4-FFF2-40B4-BE49-F238E27FC236}">
                <a16:creationId xmlns:a16="http://schemas.microsoft.com/office/drawing/2014/main" id="{721D116D-31C6-6EE1-AAD4-0E61A7CEA2F0}"/>
              </a:ext>
            </a:extLst>
          </p:cNvPr>
          <p:cNvSpPr/>
          <p:nvPr userDrawn="1"/>
        </p:nvSpPr>
        <p:spPr>
          <a:xfrm>
            <a:off x="10808400" y="6021696"/>
            <a:ext cx="494522" cy="320193"/>
          </a:xfrm>
          <a:prstGeom prst="triangle">
            <a:avLst>
              <a:gd name="adj" fmla="val 50000"/>
            </a:avLst>
          </a:prstGeom>
          <a:solidFill>
            <a:srgbClr val="D34817"/>
          </a:solidFill>
          <a:ln>
            <a:solidFill>
              <a:srgbClr val="D348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Tree>
    <p:extLst>
      <p:ext uri="{BB962C8B-B14F-4D97-AF65-F5344CB8AC3E}">
        <p14:creationId xmlns:p14="http://schemas.microsoft.com/office/powerpoint/2010/main" val="296837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lvl1pPr>
              <a:defRPr sz="3600">
                <a:latin typeface="+mj-lt"/>
              </a:defRPr>
            </a:lvl1pPr>
            <a:lvl2pPr>
              <a:defRPr sz="2800">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2800">
                <a:solidFill>
                  <a:schemeClr val="bg1">
                    <a:lumMod val="85000"/>
                  </a:schemeClr>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FBB3A9C-E4D1-48C2-AB95-B3446810DA5B}" type="datetimeFigureOut">
              <a:rPr lang="en-US" smtClean="0"/>
              <a:t>10/10/2024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ADA18AF-25D4-4873-B083-2155D5DE5F18}" type="slidenum">
              <a:rPr lang="en-US" smtClean="0"/>
              <a:t>‹#›</a:t>
            </a:fld>
            <a:endParaRPr lang="en-US"/>
          </a:p>
        </p:txBody>
      </p:sp>
    </p:spTree>
    <p:extLst>
      <p:ext uri="{BB962C8B-B14F-4D97-AF65-F5344CB8AC3E}">
        <p14:creationId xmlns:p14="http://schemas.microsoft.com/office/powerpoint/2010/main" val="8340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latin typeface="Aptos" panose="020B0004020202020204" pitchFamily="34" charset="0"/>
              </a:defRPr>
            </a:lvl1pPr>
          </a:lstStyle>
          <a:p>
            <a:fld id="{1FBB3A9C-E4D1-48C2-AB95-B3446810DA5B}" type="datetimeFigureOut">
              <a:rPr lang="en-US" smtClean="0"/>
              <a:pPr/>
              <a:t>10/10/2024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latin typeface="Aptos" panose="020B0004020202020204" pitchFamily="34" charset="0"/>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latin typeface="Aptos" panose="020B0004020202020204" pitchFamily="34" charset="0"/>
              </a:defRPr>
            </a:lvl1pPr>
          </a:lstStyle>
          <a:p>
            <a:fld id="{AADA18AF-25D4-4873-B083-2155D5DE5F1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9EC8BCA-7D70-6CF3-D740-FEF2E5397FF7}"/>
              </a:ext>
            </a:extLst>
          </p:cNvPr>
          <p:cNvSpPr/>
          <p:nvPr userDrawn="1"/>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Isosceles Triangle 10">
            <a:extLst>
              <a:ext uri="{FF2B5EF4-FFF2-40B4-BE49-F238E27FC236}">
                <a16:creationId xmlns:a16="http://schemas.microsoft.com/office/drawing/2014/main" id="{6FE956DC-A543-B47C-DC2F-5ECF7E8F64CC}"/>
              </a:ext>
            </a:extLst>
          </p:cNvPr>
          <p:cNvSpPr/>
          <p:nvPr userDrawn="1"/>
        </p:nvSpPr>
        <p:spPr>
          <a:xfrm>
            <a:off x="10808400" y="5937697"/>
            <a:ext cx="494522" cy="318796"/>
          </a:xfrm>
          <a:prstGeom prst="triangle">
            <a:avLst/>
          </a:prstGeom>
          <a:noFill/>
          <a:ln>
            <a:solidFill>
              <a:srgbClr val="D800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2" name="Isosceles Triangle 11">
            <a:extLst>
              <a:ext uri="{FF2B5EF4-FFF2-40B4-BE49-F238E27FC236}">
                <a16:creationId xmlns:a16="http://schemas.microsoft.com/office/drawing/2014/main" id="{5BBBCA9B-1CFE-CC33-E8AE-8B77AB30D3DC}"/>
              </a:ext>
            </a:extLst>
          </p:cNvPr>
          <p:cNvSpPr/>
          <p:nvPr userDrawn="1"/>
        </p:nvSpPr>
        <p:spPr>
          <a:xfrm>
            <a:off x="10808400" y="6021696"/>
            <a:ext cx="494522" cy="320193"/>
          </a:xfrm>
          <a:prstGeom prst="triangle">
            <a:avLst>
              <a:gd name="adj" fmla="val 50000"/>
            </a:avLst>
          </a:prstGeom>
          <a:solidFill>
            <a:srgbClr val="D34817"/>
          </a:solidFill>
          <a:ln>
            <a:solidFill>
              <a:srgbClr val="D348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3" name="Isosceles Triangle 12">
            <a:extLst>
              <a:ext uri="{FF2B5EF4-FFF2-40B4-BE49-F238E27FC236}">
                <a16:creationId xmlns:a16="http://schemas.microsoft.com/office/drawing/2014/main" id="{C5D530DC-BEE1-AB6E-020A-DF04BA4CD62D}"/>
              </a:ext>
            </a:extLst>
          </p:cNvPr>
          <p:cNvSpPr/>
          <p:nvPr userDrawn="1"/>
        </p:nvSpPr>
        <p:spPr>
          <a:xfrm rot="5400000">
            <a:off x="8085" y="932539"/>
            <a:ext cx="494522" cy="318796"/>
          </a:xfrm>
          <a:prstGeom prst="triangle">
            <a:avLst/>
          </a:prstGeom>
          <a:noFill/>
          <a:ln>
            <a:solidFill>
              <a:srgbClr val="D800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4" name="Isosceles Triangle 13">
            <a:extLst>
              <a:ext uri="{FF2B5EF4-FFF2-40B4-BE49-F238E27FC236}">
                <a16:creationId xmlns:a16="http://schemas.microsoft.com/office/drawing/2014/main" id="{9EE433E6-DA97-216B-A9B9-257E63F90949}"/>
              </a:ext>
            </a:extLst>
          </p:cNvPr>
          <p:cNvSpPr/>
          <p:nvPr userDrawn="1"/>
        </p:nvSpPr>
        <p:spPr>
          <a:xfrm rot="5400000">
            <a:off x="-77640" y="940338"/>
            <a:ext cx="494522" cy="320193"/>
          </a:xfrm>
          <a:prstGeom prst="triangle">
            <a:avLst>
              <a:gd name="adj" fmla="val 50000"/>
            </a:avLst>
          </a:prstGeom>
          <a:solidFill>
            <a:srgbClr val="D34817"/>
          </a:solidFill>
          <a:ln>
            <a:solidFill>
              <a:srgbClr val="D348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Tree>
    <p:extLst>
      <p:ext uri="{BB962C8B-B14F-4D97-AF65-F5344CB8AC3E}">
        <p14:creationId xmlns:p14="http://schemas.microsoft.com/office/powerpoint/2010/main" val="3479332529"/>
      </p:ext>
    </p:extLst>
  </p:cSld>
  <p:clrMap bg1="lt1" tx1="dk1" bg2="lt2" tx2="dk2" accent1="accent1" accent2="accent2" accent3="accent3" accent4="accent4" accent5="accent5" accent6="accent6" hlink="hlink" folHlink="folHlink"/>
  <p:sldLayoutIdLst>
    <p:sldLayoutId id="2147483685" r:id="rId1"/>
    <p:sldLayoutId id="2147483697"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Congenial Black" panose="02000503040000020004" pitchFamily="2"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Aptos" panose="020B0004020202020204" pitchFamily="34"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Aptos" panose="020B0004020202020204" pitchFamily="34" charset="0"/>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ptos" panose="020B0004020202020204" pitchFamily="34" charset="0"/>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ptos" panose="020B0004020202020204" pitchFamily="34" charset="0"/>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ptos" panose="020B0004020202020204"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14.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FB3F0-9D9E-E273-188C-043D03D571E0}"/>
              </a:ext>
            </a:extLst>
          </p:cNvPr>
          <p:cNvSpPr>
            <a:spLocks noGrp="1"/>
          </p:cNvSpPr>
          <p:nvPr>
            <p:ph type="ctrTitle"/>
          </p:nvPr>
        </p:nvSpPr>
        <p:spPr/>
        <p:txBody>
          <a:bodyPr/>
          <a:lstStyle/>
          <a:p>
            <a:r>
              <a:rPr lang="en-US" sz="6000" dirty="0"/>
              <a:t>Bond Information Meeting</a:t>
            </a:r>
            <a:br>
              <a:rPr lang="en-US" dirty="0"/>
            </a:br>
            <a:endParaRPr lang="en-US" sz="4500" dirty="0"/>
          </a:p>
        </p:txBody>
      </p:sp>
      <p:sp>
        <p:nvSpPr>
          <p:cNvPr id="3" name="Subtitle 2">
            <a:extLst>
              <a:ext uri="{FF2B5EF4-FFF2-40B4-BE49-F238E27FC236}">
                <a16:creationId xmlns:a16="http://schemas.microsoft.com/office/drawing/2014/main" id="{0415F4FD-E748-E880-5A59-F847568C74F0}"/>
              </a:ext>
            </a:extLst>
          </p:cNvPr>
          <p:cNvSpPr>
            <a:spLocks noGrp="1"/>
          </p:cNvSpPr>
          <p:nvPr>
            <p:ph type="subTitle" idx="1"/>
          </p:nvPr>
        </p:nvSpPr>
        <p:spPr/>
        <p:txBody>
          <a:bodyPr/>
          <a:lstStyle/>
          <a:p>
            <a:r>
              <a:rPr lang="en-US" spc="600" dirty="0"/>
              <a:t>October 3rd@7:30pm 		elementary school</a:t>
            </a:r>
          </a:p>
          <a:p>
            <a:r>
              <a:rPr lang="en-US" dirty="0"/>
              <a:t>October 9th@7:30pm		Jr/Sr High school</a:t>
            </a:r>
            <a:endParaRPr lang="en-US" spc="600" dirty="0"/>
          </a:p>
        </p:txBody>
      </p:sp>
    </p:spTree>
    <p:extLst>
      <p:ext uri="{BB962C8B-B14F-4D97-AF65-F5344CB8AC3E}">
        <p14:creationId xmlns:p14="http://schemas.microsoft.com/office/powerpoint/2010/main" val="2722349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building with doors and windows&#10;&#10;Description automatically generated">
            <a:extLst>
              <a:ext uri="{FF2B5EF4-FFF2-40B4-BE49-F238E27FC236}">
                <a16:creationId xmlns:a16="http://schemas.microsoft.com/office/drawing/2014/main" id="{A1202EBC-A177-4143-964E-8EFB6A30B837}"/>
              </a:ext>
            </a:extLst>
          </p:cNvPr>
          <p:cNvPicPr>
            <a:picLocks noGrp="1" noChangeAspect="1"/>
          </p:cNvPicPr>
          <p:nvPr>
            <p:ph type="pic" idx="4294967295"/>
          </p:nvPr>
        </p:nvPicPr>
        <p:blipFill>
          <a:blip r:embed="rId3">
            <a:extLst>
              <a:ext uri="{28A0092B-C50C-407E-A947-70E740481C1C}">
                <a14:useLocalDpi xmlns:a14="http://schemas.microsoft.com/office/drawing/2010/main"/>
              </a:ext>
            </a:extLst>
          </a:blip>
          <a:srcRect t="36362" b="52809"/>
          <a:stretch/>
        </p:blipFill>
        <p:spPr>
          <a:xfrm>
            <a:off x="0" y="4422775"/>
            <a:ext cx="10112360" cy="1949413"/>
          </a:xfrm>
        </p:spPr>
      </p:pic>
      <p:pic>
        <p:nvPicPr>
          <p:cNvPr id="9" name="Picture Placeholder 6" descr="A building with doors and windows&#10;&#10;Description automatically generated">
            <a:extLst>
              <a:ext uri="{FF2B5EF4-FFF2-40B4-BE49-F238E27FC236}">
                <a16:creationId xmlns:a16="http://schemas.microsoft.com/office/drawing/2014/main" id="{6CBE012D-0E43-C547-DFD1-64D49210B9E5}"/>
              </a:ext>
            </a:extLst>
          </p:cNvPr>
          <p:cNvPicPr>
            <a:picLocks noChangeAspect="1"/>
          </p:cNvPicPr>
          <p:nvPr/>
        </p:nvPicPr>
        <p:blipFill>
          <a:blip r:embed="rId3">
            <a:extLst>
              <a:ext uri="{28A0092B-C50C-407E-A947-70E740481C1C}">
                <a14:useLocalDpi xmlns:a14="http://schemas.microsoft.com/office/drawing/2010/main"/>
              </a:ext>
            </a:extLst>
          </a:blip>
          <a:srcRect l="13451" t="19740" r="12572" b="69263"/>
          <a:stretch/>
        </p:blipFill>
        <p:spPr>
          <a:xfrm>
            <a:off x="152400" y="2473633"/>
            <a:ext cx="7376594" cy="1949413"/>
          </a:xfrm>
          <a:prstGeom prst="rect">
            <a:avLst/>
          </a:prstGeom>
          <a:solidFill>
            <a:schemeClr val="bg2">
              <a:lumMod val="90000"/>
            </a:schemeClr>
          </a:solidFill>
        </p:spPr>
      </p:pic>
      <p:pic>
        <p:nvPicPr>
          <p:cNvPr id="10" name="Picture Placeholder 6" descr="A building with doors and windows&#10;&#10;Description automatically generated">
            <a:extLst>
              <a:ext uri="{FF2B5EF4-FFF2-40B4-BE49-F238E27FC236}">
                <a16:creationId xmlns:a16="http://schemas.microsoft.com/office/drawing/2014/main" id="{B0B3FB33-A1CC-4EAF-BDBA-9D6B031E15C4}"/>
              </a:ext>
            </a:extLst>
          </p:cNvPr>
          <p:cNvPicPr>
            <a:picLocks noChangeAspect="1"/>
          </p:cNvPicPr>
          <p:nvPr/>
        </p:nvPicPr>
        <p:blipFill>
          <a:blip r:embed="rId3">
            <a:extLst>
              <a:ext uri="{28A0092B-C50C-407E-A947-70E740481C1C}">
                <a14:useLocalDpi xmlns:a14="http://schemas.microsoft.com/office/drawing/2010/main"/>
              </a:ext>
            </a:extLst>
          </a:blip>
          <a:srcRect l="17491" t="1382" r="14473" b="86900"/>
          <a:stretch/>
        </p:blipFill>
        <p:spPr>
          <a:xfrm>
            <a:off x="478971" y="105688"/>
            <a:ext cx="7050023" cy="2158679"/>
          </a:xfrm>
          <a:prstGeom prst="rect">
            <a:avLst/>
          </a:prstGeom>
          <a:solidFill>
            <a:schemeClr val="bg2">
              <a:lumMod val="90000"/>
            </a:schemeClr>
          </a:solidFill>
        </p:spPr>
      </p:pic>
      <p:sp>
        <p:nvSpPr>
          <p:cNvPr id="13" name="Title 1">
            <a:extLst>
              <a:ext uri="{FF2B5EF4-FFF2-40B4-BE49-F238E27FC236}">
                <a16:creationId xmlns:a16="http://schemas.microsoft.com/office/drawing/2014/main" id="{CF461FD8-6495-C5F7-9A36-19749CD3A519}"/>
              </a:ext>
            </a:extLst>
          </p:cNvPr>
          <p:cNvSpPr txBox="1">
            <a:spLocks/>
          </p:cNvSpPr>
          <p:nvPr/>
        </p:nvSpPr>
        <p:spPr>
          <a:xfrm>
            <a:off x="8141110" y="639097"/>
            <a:ext cx="3401961" cy="3686015"/>
          </a:xfrm>
          <a:prstGeom prst="rect">
            <a:avLst/>
          </a:prstGeom>
        </p:spPr>
        <p:txBody>
          <a:bodyPr vert="horz" lIns="91440" tIns="45720" rIns="91440" bIns="45720" rtlCol="0" anchor="b">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Congenial Black" panose="02000503040000020004" pitchFamily="2" charset="0"/>
                <a:ea typeface="+mj-ea"/>
                <a:cs typeface="+mj-cs"/>
              </a:defRPr>
            </a:lvl1pPr>
          </a:lstStyle>
          <a:p>
            <a:r>
              <a:rPr lang="en-US" sz="5600" dirty="0">
                <a:solidFill>
                  <a:schemeClr val="tx1">
                    <a:lumMod val="85000"/>
                    <a:lumOff val="15000"/>
                  </a:schemeClr>
                </a:solidFill>
              </a:rPr>
              <a:t>Career and Technical  Education Building</a:t>
            </a:r>
          </a:p>
        </p:txBody>
      </p:sp>
      <p:cxnSp>
        <p:nvCxnSpPr>
          <p:cNvPr id="14" name="Straight Connector 13">
            <a:extLst>
              <a:ext uri="{FF2B5EF4-FFF2-40B4-BE49-F238E27FC236}">
                <a16:creationId xmlns:a16="http://schemas.microsoft.com/office/drawing/2014/main" id="{30A918E8-F807-4531-67BD-1F39342DC07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968343" y="4325112"/>
            <a:ext cx="3114835" cy="1828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711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D068DB-E7E7-4102-9402-EAA049E13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sp>
        <p:nvSpPr>
          <p:cNvPr id="14" name="Rectangle 13">
            <a:extLst>
              <a:ext uri="{FF2B5EF4-FFF2-40B4-BE49-F238E27FC236}">
                <a16:creationId xmlns:a16="http://schemas.microsoft.com/office/drawing/2014/main" id="{96C8906C-CCD9-4F71-B3DD-BC1331E1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cxnSp>
        <p:nvCxnSpPr>
          <p:cNvPr id="16" name="Straight Connector 15">
            <a:extLst>
              <a:ext uri="{FF2B5EF4-FFF2-40B4-BE49-F238E27FC236}">
                <a16:creationId xmlns:a16="http://schemas.microsoft.com/office/drawing/2014/main" id="{CA0D6F13-628B-4FC4-AD48-A2B64677D0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15746F23-6A4C-4A1F-A0CE-A0C8537D5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9B71E76B-5D3A-C3EA-EDAC-FCA2F478D442}"/>
              </a:ext>
            </a:extLst>
          </p:cNvPr>
          <p:cNvSpPr>
            <a:spLocks noGrp="1"/>
          </p:cNvSpPr>
          <p:nvPr>
            <p:ph type="title" idx="4294967295"/>
          </p:nvPr>
        </p:nvSpPr>
        <p:spPr>
          <a:xfrm>
            <a:off x="8141110" y="639097"/>
            <a:ext cx="3401961" cy="3686015"/>
          </a:xfrm>
        </p:spPr>
        <p:txBody>
          <a:bodyPr vert="horz" lIns="91440" tIns="45720" rIns="91440" bIns="45720" rtlCol="0" anchor="b">
            <a:normAutofit fontScale="90000"/>
          </a:bodyPr>
          <a:lstStyle/>
          <a:p>
            <a:r>
              <a:rPr lang="en-US" sz="5600" dirty="0">
                <a:solidFill>
                  <a:schemeClr val="tx1">
                    <a:lumMod val="85000"/>
                    <a:lumOff val="15000"/>
                  </a:schemeClr>
                </a:solidFill>
              </a:rPr>
              <a:t>Career and Technical  Education Building</a:t>
            </a:r>
          </a:p>
        </p:txBody>
      </p:sp>
      <p:pic>
        <p:nvPicPr>
          <p:cNvPr id="7" name="Picture 6" descr="A colorful rectangular shapes with black text&#10;&#10;Description automatically generated with medium confidence">
            <a:extLst>
              <a:ext uri="{FF2B5EF4-FFF2-40B4-BE49-F238E27FC236}">
                <a16:creationId xmlns:a16="http://schemas.microsoft.com/office/drawing/2014/main" id="{49D9F829-0895-8113-D969-0F569334D689}"/>
              </a:ext>
            </a:extLst>
          </p:cNvPr>
          <p:cNvPicPr>
            <a:picLocks noChangeAspect="1"/>
          </p:cNvPicPr>
          <p:nvPr/>
        </p:nvPicPr>
        <p:blipFill>
          <a:blip r:embed="rId3">
            <a:extLst>
              <a:ext uri="{28A0092B-C50C-407E-A947-70E740481C1C}">
                <a14:useLocalDpi xmlns:a14="http://schemas.microsoft.com/office/drawing/2010/main"/>
              </a:ext>
            </a:extLst>
          </a:blip>
          <a:srcRect t="4202" b="2417"/>
          <a:stretch/>
        </p:blipFill>
        <p:spPr>
          <a:xfrm>
            <a:off x="88603" y="0"/>
            <a:ext cx="7707777" cy="6050604"/>
          </a:xfrm>
          <a:prstGeom prst="rect">
            <a:avLst/>
          </a:prstGeom>
        </p:spPr>
      </p:pic>
      <p:cxnSp>
        <p:nvCxnSpPr>
          <p:cNvPr id="20" name="Straight Connector 19">
            <a:extLst>
              <a:ext uri="{FF2B5EF4-FFF2-40B4-BE49-F238E27FC236}">
                <a16:creationId xmlns:a16="http://schemas.microsoft.com/office/drawing/2014/main" id="{D9BFE64E-CCE4-4F62-BB14-C7028756C8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7CC7517-DC26-4B88-BF95-5D09F3E93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sp>
        <p:nvSpPr>
          <p:cNvPr id="24" name="Rectangle 23">
            <a:extLst>
              <a:ext uri="{FF2B5EF4-FFF2-40B4-BE49-F238E27FC236}">
                <a16:creationId xmlns:a16="http://schemas.microsoft.com/office/drawing/2014/main" id="{D87C466A-2605-4E25-9E19-8E277E2EA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spTree>
    <p:extLst>
      <p:ext uri="{BB962C8B-B14F-4D97-AF65-F5344CB8AC3E}">
        <p14:creationId xmlns:p14="http://schemas.microsoft.com/office/powerpoint/2010/main" val="2479865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E7F02-794A-1EAE-2EF8-120FC95F663A}"/>
              </a:ext>
            </a:extLst>
          </p:cNvPr>
          <p:cNvSpPr>
            <a:spLocks noGrp="1"/>
          </p:cNvSpPr>
          <p:nvPr>
            <p:ph type="title"/>
          </p:nvPr>
        </p:nvSpPr>
        <p:spPr>
          <a:xfrm>
            <a:off x="1097280" y="286603"/>
            <a:ext cx="10058400" cy="1450757"/>
          </a:xfrm>
        </p:spPr>
        <p:txBody>
          <a:bodyPr/>
          <a:lstStyle/>
          <a:p>
            <a:r>
              <a:rPr lang="en-US" dirty="0"/>
              <a:t>Courses offered in the new Career and Technical Education Building</a:t>
            </a:r>
          </a:p>
        </p:txBody>
      </p:sp>
      <p:sp>
        <p:nvSpPr>
          <p:cNvPr id="3" name="Content Placeholder 2">
            <a:extLst>
              <a:ext uri="{FF2B5EF4-FFF2-40B4-BE49-F238E27FC236}">
                <a16:creationId xmlns:a16="http://schemas.microsoft.com/office/drawing/2014/main" id="{A5571B97-FB21-E700-2C0F-DE46DAD8C27E}"/>
              </a:ext>
            </a:extLst>
          </p:cNvPr>
          <p:cNvSpPr>
            <a:spLocks noGrp="1"/>
          </p:cNvSpPr>
          <p:nvPr>
            <p:ph idx="1"/>
          </p:nvPr>
        </p:nvSpPr>
        <p:spPr>
          <a:xfrm>
            <a:off x="1096962" y="2033195"/>
            <a:ext cx="10420123" cy="4215205"/>
          </a:xfrm>
        </p:spPr>
        <p:txBody>
          <a:bodyPr numCol="2">
            <a:normAutofit fontScale="25000" lnSpcReduction="20000"/>
          </a:bodyPr>
          <a:lstStyle/>
          <a:p>
            <a:pPr marL="457200" indent="-457200">
              <a:lnSpc>
                <a:spcPct val="120000"/>
              </a:lnSpc>
              <a:spcAft>
                <a:spcPts val="0"/>
              </a:spcAft>
              <a:buFont typeface="Wingdings" panose="05000000000000000000" pitchFamily="2" charset="2"/>
              <a:buChar char=""/>
            </a:pPr>
            <a:r>
              <a:rPr lang="en-US" sz="11200" dirty="0">
                <a:solidFill>
                  <a:schemeClr val="tx1"/>
                </a:solidFill>
                <a:latin typeface="Aptos Narrow" panose="020B0004020202020204" pitchFamily="34" charset="0"/>
              </a:rPr>
              <a:t>Animal Science/Large Animal Management</a:t>
            </a:r>
          </a:p>
          <a:p>
            <a:pPr marL="457200" indent="-457200">
              <a:lnSpc>
                <a:spcPct val="120000"/>
              </a:lnSpc>
              <a:spcAft>
                <a:spcPts val="0"/>
              </a:spcAft>
              <a:buFont typeface="Wingdings" panose="05000000000000000000" pitchFamily="2" charset="2"/>
              <a:buChar char=""/>
            </a:pPr>
            <a:r>
              <a:rPr lang="en-US" sz="11200" dirty="0">
                <a:solidFill>
                  <a:schemeClr val="tx1"/>
                </a:solidFill>
                <a:latin typeface="Aptos Narrow" panose="020B0004020202020204" pitchFamily="34" charset="0"/>
              </a:rPr>
              <a:t>Plant &amp; Soil Science</a:t>
            </a:r>
          </a:p>
          <a:p>
            <a:pPr marL="457200" indent="-457200">
              <a:lnSpc>
                <a:spcPct val="120000"/>
              </a:lnSpc>
              <a:spcAft>
                <a:spcPts val="0"/>
              </a:spcAft>
              <a:buFont typeface="Wingdings" panose="05000000000000000000" pitchFamily="2" charset="2"/>
              <a:buChar char=""/>
            </a:pPr>
            <a:r>
              <a:rPr lang="en-US" sz="11200" dirty="0">
                <a:solidFill>
                  <a:schemeClr val="tx1"/>
                </a:solidFill>
                <a:latin typeface="Aptos Narrow" panose="020B0004020202020204" pitchFamily="34" charset="0"/>
              </a:rPr>
              <a:t>Welding</a:t>
            </a:r>
          </a:p>
          <a:p>
            <a:pPr marL="457200" indent="-457200">
              <a:lnSpc>
                <a:spcPct val="120000"/>
              </a:lnSpc>
              <a:spcAft>
                <a:spcPts val="0"/>
              </a:spcAft>
              <a:buFont typeface="Wingdings" panose="05000000000000000000" pitchFamily="2" charset="2"/>
              <a:buChar char=""/>
            </a:pPr>
            <a:r>
              <a:rPr lang="en-US" sz="11200" dirty="0">
                <a:solidFill>
                  <a:schemeClr val="tx1"/>
                </a:solidFill>
                <a:latin typeface="Aptos Narrow" panose="020B0004020202020204" pitchFamily="34" charset="0"/>
              </a:rPr>
              <a:t>Fine Woodworking</a:t>
            </a:r>
          </a:p>
          <a:p>
            <a:pPr marL="457200" indent="-457200">
              <a:lnSpc>
                <a:spcPct val="120000"/>
              </a:lnSpc>
              <a:spcAft>
                <a:spcPts val="0"/>
              </a:spcAft>
              <a:buFont typeface="Wingdings" panose="05000000000000000000" pitchFamily="2" charset="2"/>
              <a:buChar char=""/>
            </a:pPr>
            <a:r>
              <a:rPr lang="en-US" sz="11200" dirty="0" err="1">
                <a:solidFill>
                  <a:schemeClr val="tx1"/>
                </a:solidFill>
                <a:latin typeface="Aptos Narrow" panose="020B0004020202020204" pitchFamily="34" charset="0"/>
              </a:rPr>
              <a:t>AgriScience</a:t>
            </a:r>
            <a:endParaRPr lang="en-US" sz="11200" dirty="0">
              <a:solidFill>
                <a:schemeClr val="tx1"/>
              </a:solidFill>
              <a:latin typeface="Aptos Narrow" panose="020B0004020202020204" pitchFamily="34" charset="0"/>
            </a:endParaRPr>
          </a:p>
          <a:p>
            <a:pPr marL="457200" indent="-457200">
              <a:lnSpc>
                <a:spcPct val="120000"/>
              </a:lnSpc>
              <a:spcAft>
                <a:spcPts val="0"/>
              </a:spcAft>
              <a:buFont typeface="Wingdings" panose="05000000000000000000" pitchFamily="2" charset="2"/>
              <a:buChar char=""/>
            </a:pPr>
            <a:r>
              <a:rPr lang="en-US" sz="11200" dirty="0">
                <a:solidFill>
                  <a:schemeClr val="tx1"/>
                </a:solidFill>
                <a:latin typeface="Aptos Narrow" panose="020B0004020202020204" pitchFamily="34" charset="0"/>
              </a:rPr>
              <a:t>Agricultural Exploration</a:t>
            </a:r>
          </a:p>
          <a:p>
            <a:pPr marL="457200" indent="-457200">
              <a:lnSpc>
                <a:spcPct val="120000"/>
              </a:lnSpc>
              <a:spcAft>
                <a:spcPts val="0"/>
              </a:spcAft>
              <a:buFont typeface="Wingdings" panose="05000000000000000000" pitchFamily="2" charset="2"/>
              <a:buChar char=""/>
            </a:pPr>
            <a:r>
              <a:rPr lang="en-US" sz="11200" dirty="0">
                <a:solidFill>
                  <a:schemeClr val="tx1"/>
                </a:solidFill>
                <a:latin typeface="Aptos Narrow" panose="020B0004020202020204" pitchFamily="34" charset="0"/>
              </a:rPr>
              <a:t>Drafting</a:t>
            </a:r>
          </a:p>
          <a:p>
            <a:pPr marL="457200" indent="-457200">
              <a:lnSpc>
                <a:spcPct val="120000"/>
              </a:lnSpc>
              <a:spcAft>
                <a:spcPts val="0"/>
              </a:spcAft>
              <a:buFont typeface="Wingdings" panose="05000000000000000000" pitchFamily="2" charset="2"/>
              <a:buChar char=""/>
            </a:pPr>
            <a:r>
              <a:rPr lang="en-US" sz="11200" dirty="0">
                <a:solidFill>
                  <a:schemeClr val="tx1"/>
                </a:solidFill>
                <a:latin typeface="Aptos Narrow" panose="020B0004020202020204" pitchFamily="34" charset="0"/>
              </a:rPr>
              <a:t>Building Construction</a:t>
            </a:r>
          </a:p>
          <a:p>
            <a:pPr marL="457200" indent="-457200">
              <a:lnSpc>
                <a:spcPct val="120000"/>
              </a:lnSpc>
              <a:spcAft>
                <a:spcPts val="0"/>
              </a:spcAft>
              <a:buFont typeface="Wingdings" panose="05000000000000000000" pitchFamily="2" charset="2"/>
              <a:buChar char=""/>
            </a:pPr>
            <a:r>
              <a:rPr lang="en-US" sz="11200" dirty="0">
                <a:solidFill>
                  <a:schemeClr val="tx1"/>
                </a:solidFill>
                <a:latin typeface="Aptos Narrow" panose="020B0004020202020204" pitchFamily="34" charset="0"/>
              </a:rPr>
              <a:t>Metals Fabrication</a:t>
            </a:r>
          </a:p>
          <a:p>
            <a:pPr marL="457200" indent="-457200">
              <a:lnSpc>
                <a:spcPct val="120000"/>
              </a:lnSpc>
              <a:spcAft>
                <a:spcPts val="0"/>
              </a:spcAft>
              <a:buFont typeface="Wingdings" panose="05000000000000000000" pitchFamily="2" charset="2"/>
              <a:buChar char=""/>
            </a:pPr>
            <a:r>
              <a:rPr lang="en-US" sz="11200" dirty="0">
                <a:solidFill>
                  <a:schemeClr val="tx1"/>
                </a:solidFill>
                <a:latin typeface="Aptos Narrow" panose="020B0004020202020204" pitchFamily="34" charset="0"/>
              </a:rPr>
              <a:t>Agricultural Business</a:t>
            </a:r>
          </a:p>
          <a:p>
            <a:pPr marL="457200" indent="-457200">
              <a:lnSpc>
                <a:spcPct val="120000"/>
              </a:lnSpc>
              <a:spcAft>
                <a:spcPts val="0"/>
              </a:spcAft>
              <a:buFont typeface="Wingdings" panose="05000000000000000000" pitchFamily="2" charset="2"/>
              <a:buChar char=""/>
            </a:pPr>
            <a:r>
              <a:rPr lang="en-US" sz="11200" dirty="0">
                <a:solidFill>
                  <a:schemeClr val="tx1"/>
                </a:solidFill>
                <a:latin typeface="Aptos Narrow" panose="020B0004020202020204" pitchFamily="34" charset="0"/>
              </a:rPr>
              <a:t>Art Classes</a:t>
            </a:r>
          </a:p>
          <a:p>
            <a:pPr marL="457200" indent="-457200">
              <a:lnSpc>
                <a:spcPct val="120000"/>
              </a:lnSpc>
              <a:spcAft>
                <a:spcPts val="0"/>
              </a:spcAft>
              <a:buFont typeface="Wingdings" panose="05000000000000000000" pitchFamily="2" charset="2"/>
              <a:buChar char=""/>
            </a:pPr>
            <a:r>
              <a:rPr lang="en-US" sz="11200" dirty="0">
                <a:solidFill>
                  <a:schemeClr val="tx1"/>
                </a:solidFill>
                <a:latin typeface="Aptos Narrow" panose="020B0004020202020204" pitchFamily="34" charset="0"/>
              </a:rPr>
              <a:t>Cardinal Cam</a:t>
            </a:r>
          </a:p>
          <a:p>
            <a:pPr marL="457200" indent="-457200">
              <a:lnSpc>
                <a:spcPct val="120000"/>
              </a:lnSpc>
              <a:spcAft>
                <a:spcPts val="0"/>
              </a:spcAft>
              <a:buFont typeface="Wingdings" panose="05000000000000000000" pitchFamily="2" charset="2"/>
              <a:buChar char=""/>
            </a:pPr>
            <a:r>
              <a:rPr lang="en-US" sz="11200" dirty="0">
                <a:solidFill>
                  <a:schemeClr val="tx1"/>
                </a:solidFill>
                <a:latin typeface="Aptos Narrow" panose="020B0004020202020204" pitchFamily="34" charset="0"/>
              </a:rPr>
              <a:t>Cardinal Creative</a:t>
            </a:r>
          </a:p>
        </p:txBody>
      </p:sp>
    </p:spTree>
    <p:extLst>
      <p:ext uri="{BB962C8B-B14F-4D97-AF65-F5344CB8AC3E}">
        <p14:creationId xmlns:p14="http://schemas.microsoft.com/office/powerpoint/2010/main" val="1941744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A2F42E-6805-4DC1-8955-CDDCD050C0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306532"/>
          </a:xfrm>
          <a:prstGeom prst="rect">
            <a:avLst/>
          </a:prstGeom>
        </p:spPr>
      </p:pic>
      <p:sp>
        <p:nvSpPr>
          <p:cNvPr id="2" name="TextBox 1">
            <a:extLst>
              <a:ext uri="{FF2B5EF4-FFF2-40B4-BE49-F238E27FC236}">
                <a16:creationId xmlns:a16="http://schemas.microsoft.com/office/drawing/2014/main" id="{AD279EB6-B86B-65AF-83BE-98EA702CEAAE}"/>
              </a:ext>
            </a:extLst>
          </p:cNvPr>
          <p:cNvSpPr txBox="1"/>
          <p:nvPr/>
        </p:nvSpPr>
        <p:spPr>
          <a:xfrm>
            <a:off x="500743" y="551467"/>
            <a:ext cx="9100457" cy="646331"/>
          </a:xfrm>
          <a:prstGeom prst="rect">
            <a:avLst/>
          </a:prstGeom>
          <a:noFill/>
        </p:spPr>
        <p:txBody>
          <a:bodyPr wrap="square">
            <a:spAutoFit/>
          </a:bodyPr>
          <a:lstStyle/>
          <a:p>
            <a:pPr marL="0" indent="0">
              <a:buNone/>
            </a:pPr>
            <a:r>
              <a:rPr lang="en-US" sz="3600" b="1" dirty="0">
                <a:latin typeface="Aptos" panose="020B0004020202020204" pitchFamily="34" charset="0"/>
              </a:rPr>
              <a:t>An example of a similar CTE Building</a:t>
            </a:r>
          </a:p>
        </p:txBody>
      </p:sp>
    </p:spTree>
    <p:extLst>
      <p:ext uri="{BB962C8B-B14F-4D97-AF65-F5344CB8AC3E}">
        <p14:creationId xmlns:p14="http://schemas.microsoft.com/office/powerpoint/2010/main" val="4216088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4C5A9E5-0F35-4AA6-AF26-B90A2D47B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3" name="Picture 2" descr="A room with tables and chairs&#10;&#10;Description automatically generated">
            <a:extLst>
              <a:ext uri="{FF2B5EF4-FFF2-40B4-BE49-F238E27FC236}">
                <a16:creationId xmlns:a16="http://schemas.microsoft.com/office/drawing/2014/main" id="{5D92FA4A-8D9F-E457-A25C-6C304E4301D2}"/>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7206343" y="826405"/>
            <a:ext cx="4051020" cy="5401361"/>
          </a:xfrm>
          <a:prstGeom prst="rect">
            <a:avLst/>
          </a:prstGeom>
        </p:spPr>
      </p:pic>
      <p:pic>
        <p:nvPicPr>
          <p:cNvPr id="6" name="Picture 5">
            <a:extLst>
              <a:ext uri="{FF2B5EF4-FFF2-40B4-BE49-F238E27FC236}">
                <a16:creationId xmlns:a16="http://schemas.microsoft.com/office/drawing/2014/main" id="{612C117C-F7C0-4DD6-9756-4CFA0F45DE46}"/>
              </a:ext>
            </a:extLst>
          </p:cNvPr>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59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487436" y="1907881"/>
            <a:ext cx="5760963" cy="4320722"/>
          </a:xfrm>
          <a:prstGeom prst="rect">
            <a:avLst/>
          </a:prstGeom>
        </p:spPr>
      </p:pic>
      <p:sp>
        <p:nvSpPr>
          <p:cNvPr id="13" name="Rectangle 12">
            <a:extLst>
              <a:ext uri="{FF2B5EF4-FFF2-40B4-BE49-F238E27FC236}">
                <a16:creationId xmlns:a16="http://schemas.microsoft.com/office/drawing/2014/main" id="{4D9DB69D-7E48-4FDF-806E-F0B4BF00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sp>
        <p:nvSpPr>
          <p:cNvPr id="15" name="Rectangle 14">
            <a:extLst>
              <a:ext uri="{FF2B5EF4-FFF2-40B4-BE49-F238E27FC236}">
                <a16:creationId xmlns:a16="http://schemas.microsoft.com/office/drawing/2014/main" id="{846BF69C-4724-4F8D-8EA6-1487E9C9C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sp>
        <p:nvSpPr>
          <p:cNvPr id="7" name="TextBox 6">
            <a:extLst>
              <a:ext uri="{FF2B5EF4-FFF2-40B4-BE49-F238E27FC236}">
                <a16:creationId xmlns:a16="http://schemas.microsoft.com/office/drawing/2014/main" id="{1ACD6599-103A-4E33-8EB6-4453AB7368F8}"/>
              </a:ext>
            </a:extLst>
          </p:cNvPr>
          <p:cNvSpPr txBox="1"/>
          <p:nvPr/>
        </p:nvSpPr>
        <p:spPr>
          <a:xfrm>
            <a:off x="435429" y="368719"/>
            <a:ext cx="9100457" cy="1200329"/>
          </a:xfrm>
          <a:prstGeom prst="rect">
            <a:avLst/>
          </a:prstGeom>
          <a:noFill/>
        </p:spPr>
        <p:txBody>
          <a:bodyPr wrap="square">
            <a:spAutoFit/>
          </a:bodyPr>
          <a:lstStyle/>
          <a:p>
            <a:pPr marL="0" indent="0">
              <a:buNone/>
            </a:pPr>
            <a:r>
              <a:rPr lang="en-US" sz="3600" b="1" dirty="0">
                <a:latin typeface="Aptos" panose="020B0004020202020204" pitchFamily="34" charset="0"/>
              </a:rPr>
              <a:t>Examples of similar finished </a:t>
            </a:r>
            <a:br>
              <a:rPr lang="en-US" sz="3600" b="1" dirty="0">
                <a:latin typeface="Aptos" panose="020B0004020202020204" pitchFamily="34" charset="0"/>
              </a:rPr>
            </a:br>
            <a:r>
              <a:rPr lang="en-US" sz="3600" b="1" dirty="0">
                <a:latin typeface="Aptos" panose="020B0004020202020204" pitchFamily="34" charset="0"/>
              </a:rPr>
              <a:t>corridor and classroom</a:t>
            </a:r>
          </a:p>
        </p:txBody>
      </p:sp>
    </p:spTree>
    <p:extLst>
      <p:ext uri="{BB962C8B-B14F-4D97-AF65-F5344CB8AC3E}">
        <p14:creationId xmlns:p14="http://schemas.microsoft.com/office/powerpoint/2010/main" val="3546219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room with wood pallets&#10;&#10;Description automatically generated">
            <a:extLst>
              <a:ext uri="{FF2B5EF4-FFF2-40B4-BE49-F238E27FC236}">
                <a16:creationId xmlns:a16="http://schemas.microsoft.com/office/drawing/2014/main" id="{9A9F39AE-9B54-B398-B533-2CE30F509A2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5900"/>
                    </a14:imgEffect>
                  </a14:imgLayer>
                </a14:imgProps>
              </a:ext>
              <a:ext uri="{28A0092B-C50C-407E-A947-70E740481C1C}">
                <a14:useLocalDpi xmlns:a14="http://schemas.microsoft.com/office/drawing/2010/main"/>
              </a:ext>
            </a:extLst>
          </a:blip>
          <a:stretch>
            <a:fillRect/>
          </a:stretch>
        </p:blipFill>
        <p:spPr>
          <a:xfrm>
            <a:off x="7450387" y="215141"/>
            <a:ext cx="4347246" cy="5617641"/>
          </a:xfrm>
          <a:prstGeom prst="rect">
            <a:avLst/>
          </a:prstGeom>
        </p:spPr>
      </p:pic>
      <p:sp>
        <p:nvSpPr>
          <p:cNvPr id="8" name="TextBox 7">
            <a:extLst>
              <a:ext uri="{FF2B5EF4-FFF2-40B4-BE49-F238E27FC236}">
                <a16:creationId xmlns:a16="http://schemas.microsoft.com/office/drawing/2014/main" id="{7CF052AE-D9A7-17B0-F408-A8D57A9D5CB6}"/>
              </a:ext>
            </a:extLst>
          </p:cNvPr>
          <p:cNvSpPr txBox="1"/>
          <p:nvPr/>
        </p:nvSpPr>
        <p:spPr>
          <a:xfrm>
            <a:off x="786922" y="330740"/>
            <a:ext cx="5224771" cy="1200329"/>
          </a:xfrm>
          <a:prstGeom prst="rect">
            <a:avLst/>
          </a:prstGeom>
          <a:noFill/>
        </p:spPr>
        <p:txBody>
          <a:bodyPr wrap="square">
            <a:spAutoFit/>
          </a:bodyPr>
          <a:lstStyle/>
          <a:p>
            <a:pPr marL="0" indent="0">
              <a:buNone/>
            </a:pPr>
            <a:r>
              <a:rPr lang="en-US" sz="3600" b="1" dirty="0">
                <a:latin typeface="Aptos" panose="020B0004020202020204" pitchFamily="34" charset="0"/>
              </a:rPr>
              <a:t>Examples of similar shop spaces</a:t>
            </a:r>
          </a:p>
        </p:txBody>
      </p:sp>
      <p:pic>
        <p:nvPicPr>
          <p:cNvPr id="10" name="Picture 9" descr="A large warehouse with pallets and pallets&#10;&#10;Description automatically generated">
            <a:extLst>
              <a:ext uri="{FF2B5EF4-FFF2-40B4-BE49-F238E27FC236}">
                <a16:creationId xmlns:a16="http://schemas.microsoft.com/office/drawing/2014/main" id="{E67033ED-FE3F-2ECF-22E3-0F5F85BD5F83}"/>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25000"/>
                    </a14:imgEffect>
                    <a14:imgEffect>
                      <a14:colorTemperature colorTemp="5900"/>
                    </a14:imgEffect>
                  </a14:imgLayer>
                </a14:imgProps>
              </a:ext>
              <a:ext uri="{28A0092B-C50C-407E-A947-70E740481C1C}">
                <a14:useLocalDpi xmlns:a14="http://schemas.microsoft.com/office/drawing/2010/main"/>
              </a:ext>
            </a:extLst>
          </a:blip>
          <a:stretch>
            <a:fillRect/>
          </a:stretch>
        </p:blipFill>
        <p:spPr>
          <a:xfrm>
            <a:off x="914400" y="1571015"/>
            <a:ext cx="6089515" cy="4567137"/>
          </a:xfrm>
          <a:prstGeom prst="rect">
            <a:avLst/>
          </a:prstGeom>
        </p:spPr>
      </p:pic>
    </p:spTree>
    <p:extLst>
      <p:ext uri="{BB962C8B-B14F-4D97-AF65-F5344CB8AC3E}">
        <p14:creationId xmlns:p14="http://schemas.microsoft.com/office/powerpoint/2010/main" val="783704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9D4C5DF-74B1-4E1A-B932-9C6E9B01F0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sp>
        <p:nvSpPr>
          <p:cNvPr id="14" name="Rectangle 13">
            <a:extLst>
              <a:ext uri="{FF2B5EF4-FFF2-40B4-BE49-F238E27FC236}">
                <a16:creationId xmlns:a16="http://schemas.microsoft.com/office/drawing/2014/main" id="{E9E69831-807B-400A-A7FD-B15B382E5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cxnSp>
        <p:nvCxnSpPr>
          <p:cNvPr id="16" name="Straight Connector 15">
            <a:extLst>
              <a:ext uri="{FF2B5EF4-FFF2-40B4-BE49-F238E27FC236}">
                <a16:creationId xmlns:a16="http://schemas.microsoft.com/office/drawing/2014/main" id="{56A13B9F-3B18-4D69-804D-6B412ABFD5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DEFE6387-6101-43A2-81DF-6226D999CA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0" name="Rectangle 19">
            <a:extLst>
              <a:ext uri="{FF2B5EF4-FFF2-40B4-BE49-F238E27FC236}">
                <a16:creationId xmlns:a16="http://schemas.microsoft.com/office/drawing/2014/main" id="{FA373AA1-6241-47A0-89B0-429B15E22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9B71E76B-5D3A-C3EA-EDAC-FCA2F478D442}"/>
              </a:ext>
            </a:extLst>
          </p:cNvPr>
          <p:cNvSpPr>
            <a:spLocks noGrp="1"/>
          </p:cNvSpPr>
          <p:nvPr>
            <p:ph type="title"/>
          </p:nvPr>
        </p:nvSpPr>
        <p:spPr>
          <a:xfrm>
            <a:off x="1207658" y="5079892"/>
            <a:ext cx="10604289" cy="1211200"/>
          </a:xfrm>
        </p:spPr>
        <p:txBody>
          <a:bodyPr vert="horz" lIns="91440" tIns="45720" rIns="91440" bIns="45720" rtlCol="0" anchor="b">
            <a:normAutofit/>
          </a:bodyPr>
          <a:lstStyle/>
          <a:p>
            <a:r>
              <a:rPr lang="en-US" sz="5100" dirty="0">
                <a:solidFill>
                  <a:srgbClr val="FFFFFF"/>
                </a:solidFill>
              </a:rPr>
              <a:t>Randolph High School</a:t>
            </a:r>
          </a:p>
        </p:txBody>
      </p:sp>
      <p:pic>
        <p:nvPicPr>
          <p:cNvPr id="7" name="Picture 6">
            <a:extLst>
              <a:ext uri="{FF2B5EF4-FFF2-40B4-BE49-F238E27FC236}">
                <a16:creationId xmlns:a16="http://schemas.microsoft.com/office/drawing/2014/main" id="{692B39DB-E696-7062-2C2C-72ED9E341E29}"/>
              </a:ext>
            </a:extLst>
          </p:cNvPr>
          <p:cNvPicPr>
            <a:picLocks noChangeAspect="1"/>
          </p:cNvPicPr>
          <p:nvPr/>
        </p:nvPicPr>
        <p:blipFill>
          <a:blip r:embed="rId3">
            <a:extLst>
              <a:ext uri="{28A0092B-C50C-407E-A947-70E740481C1C}">
                <a14:useLocalDpi xmlns:a14="http://schemas.microsoft.com/office/drawing/2010/main"/>
              </a:ext>
            </a:extLst>
          </a:blip>
          <a:srcRect l="11061" t="2768" r="14707" b="127"/>
          <a:stretch/>
        </p:blipFill>
        <p:spPr>
          <a:xfrm>
            <a:off x="20" y="10"/>
            <a:ext cx="5921809" cy="4744794"/>
          </a:xfrm>
          <a:prstGeom prst="rect">
            <a:avLst/>
          </a:prstGeom>
        </p:spPr>
      </p:pic>
      <p:pic>
        <p:nvPicPr>
          <p:cNvPr id="6" name="Picture 5">
            <a:extLst>
              <a:ext uri="{FF2B5EF4-FFF2-40B4-BE49-F238E27FC236}">
                <a16:creationId xmlns:a16="http://schemas.microsoft.com/office/drawing/2014/main" id="{A28D2D72-3142-BE22-6DA3-D6790C6A0ED8}"/>
              </a:ext>
            </a:extLst>
          </p:cNvPr>
          <p:cNvPicPr>
            <a:picLocks noChangeAspect="1"/>
          </p:cNvPicPr>
          <p:nvPr/>
        </p:nvPicPr>
        <p:blipFill>
          <a:blip r:embed="rId4" cstate="screen">
            <a:extLst>
              <a:ext uri="{28A0092B-C50C-407E-A947-70E740481C1C}">
                <a14:useLocalDpi xmlns:a14="http://schemas.microsoft.com/office/drawing/2010/main"/>
              </a:ext>
            </a:extLst>
          </a:blip>
          <a:srcRect l="1261" t="-3788" r="6730" b="3788"/>
          <a:stretch/>
        </p:blipFill>
        <p:spPr>
          <a:xfrm>
            <a:off x="6096001" y="-219318"/>
            <a:ext cx="6096000" cy="4969071"/>
          </a:xfrm>
          <a:prstGeom prst="rect">
            <a:avLst/>
          </a:prstGeom>
        </p:spPr>
      </p:pic>
      <p:sp>
        <p:nvSpPr>
          <p:cNvPr id="22" name="Rectangle 21">
            <a:extLst>
              <a:ext uri="{FF2B5EF4-FFF2-40B4-BE49-F238E27FC236}">
                <a16:creationId xmlns:a16="http://schemas.microsoft.com/office/drawing/2014/main" id="{6F1AD7B1-F7FC-46C8-9DF7-E99DDF970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spTree>
    <p:extLst>
      <p:ext uri="{BB962C8B-B14F-4D97-AF65-F5344CB8AC3E}">
        <p14:creationId xmlns:p14="http://schemas.microsoft.com/office/powerpoint/2010/main" val="847345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40D0BF-E455-4C10-A84C-EF3217C8DBF6}"/>
              </a:ext>
            </a:extLst>
          </p:cNvPr>
          <p:cNvSpPr>
            <a:spLocks noGrp="1"/>
          </p:cNvSpPr>
          <p:nvPr>
            <p:ph type="title"/>
          </p:nvPr>
        </p:nvSpPr>
        <p:spPr/>
        <p:txBody>
          <a:bodyPr>
            <a:normAutofit fontScale="90000"/>
          </a:bodyPr>
          <a:lstStyle/>
          <a:p>
            <a:br>
              <a:rPr lang="en-US" b="1" dirty="0">
                <a:solidFill>
                  <a:srgbClr val="000000"/>
                </a:solidFill>
              </a:rPr>
            </a:br>
            <a:br>
              <a:rPr lang="en-US" b="1" dirty="0">
                <a:solidFill>
                  <a:srgbClr val="000000"/>
                </a:solidFill>
              </a:rPr>
            </a:br>
            <a:br>
              <a:rPr lang="en-US" b="1" dirty="0">
                <a:solidFill>
                  <a:srgbClr val="000000"/>
                </a:solidFill>
              </a:rPr>
            </a:br>
            <a:br>
              <a:rPr lang="en-US" b="1" dirty="0">
                <a:solidFill>
                  <a:srgbClr val="000000"/>
                </a:solidFill>
              </a:rPr>
            </a:br>
            <a:br>
              <a:rPr lang="en-US" b="1" dirty="0">
                <a:solidFill>
                  <a:srgbClr val="000000"/>
                </a:solidFill>
              </a:rPr>
            </a:br>
            <a:br>
              <a:rPr lang="en-US" b="1" dirty="0">
                <a:solidFill>
                  <a:srgbClr val="000000"/>
                </a:solidFill>
              </a:rPr>
            </a:br>
            <a:r>
              <a:rPr lang="en-US" b="1" dirty="0"/>
              <a:t>Structural Repairs and Roofing</a:t>
            </a:r>
          </a:p>
        </p:txBody>
      </p:sp>
      <p:sp>
        <p:nvSpPr>
          <p:cNvPr id="11" name="Content Placeholder 10">
            <a:extLst>
              <a:ext uri="{FF2B5EF4-FFF2-40B4-BE49-F238E27FC236}">
                <a16:creationId xmlns:a16="http://schemas.microsoft.com/office/drawing/2014/main" id="{6B779D10-B9C0-2D4D-F2B9-29B528D46AE5}"/>
              </a:ext>
            </a:extLst>
          </p:cNvPr>
          <p:cNvSpPr>
            <a:spLocks noGrp="1"/>
          </p:cNvSpPr>
          <p:nvPr>
            <p:ph sz="half" idx="2"/>
          </p:nvPr>
        </p:nvSpPr>
        <p:spPr>
          <a:xfrm>
            <a:off x="1290918" y="2682718"/>
            <a:ext cx="10313253" cy="4023360"/>
          </a:xfrm>
        </p:spPr>
        <p:txBody>
          <a:bodyPr>
            <a:normAutofit/>
          </a:bodyPr>
          <a:lstStyle/>
          <a:p>
            <a:pPr marL="339725" indent="-339725">
              <a:lnSpc>
                <a:spcPct val="110000"/>
              </a:lnSpc>
              <a:spcAft>
                <a:spcPts val="0"/>
              </a:spcAft>
              <a:buFont typeface="Wingdings" panose="05000000000000000000" pitchFamily="2" charset="2"/>
              <a:buChar char="Ø"/>
            </a:pPr>
            <a:r>
              <a:rPr lang="en-US" sz="3400" spc="-150" dirty="0">
                <a:solidFill>
                  <a:schemeClr val="tx1"/>
                </a:solidFill>
                <a:latin typeface="Aptos" panose="020B0004020202020204" pitchFamily="34" charset="0"/>
              </a:rPr>
              <a:t>Replace all damaged decking</a:t>
            </a:r>
          </a:p>
          <a:p>
            <a:pPr marL="339725" indent="-339725">
              <a:lnSpc>
                <a:spcPct val="110000"/>
              </a:lnSpc>
              <a:spcAft>
                <a:spcPts val="0"/>
              </a:spcAft>
              <a:buFont typeface="Wingdings" panose="05000000000000000000" pitchFamily="2" charset="2"/>
              <a:buChar char="Ø"/>
            </a:pPr>
            <a:r>
              <a:rPr lang="en-US" sz="3400" spc="-150" dirty="0">
                <a:solidFill>
                  <a:schemeClr val="tx1"/>
                </a:solidFill>
                <a:latin typeface="Aptos" panose="020B0004020202020204" pitchFamily="34" charset="0"/>
              </a:rPr>
              <a:t>Install new sloped insulation system and EPDM roofing</a:t>
            </a:r>
          </a:p>
          <a:p>
            <a:pPr marL="339725" indent="-339725">
              <a:lnSpc>
                <a:spcPct val="110000"/>
              </a:lnSpc>
              <a:spcAft>
                <a:spcPts val="0"/>
              </a:spcAft>
              <a:buFont typeface="Wingdings" panose="05000000000000000000" pitchFamily="2" charset="2"/>
              <a:buChar char="Ø"/>
            </a:pPr>
            <a:r>
              <a:rPr lang="en-US" sz="3400" spc="-150" dirty="0">
                <a:solidFill>
                  <a:schemeClr val="tx1"/>
                </a:solidFill>
                <a:latin typeface="Aptos" panose="020B0004020202020204" pitchFamily="34" charset="0"/>
              </a:rPr>
              <a:t>Apply weather barrier to existing gymnasium brick wall</a:t>
            </a:r>
          </a:p>
          <a:p>
            <a:pPr marL="339725" indent="-339725">
              <a:lnSpc>
                <a:spcPct val="110000"/>
              </a:lnSpc>
              <a:spcAft>
                <a:spcPts val="0"/>
              </a:spcAft>
              <a:buFont typeface="Wingdings" panose="05000000000000000000" pitchFamily="2" charset="2"/>
              <a:buChar char="Ø"/>
            </a:pPr>
            <a:r>
              <a:rPr lang="en-US" sz="3400" spc="-150" dirty="0">
                <a:solidFill>
                  <a:schemeClr val="tx1"/>
                </a:solidFill>
                <a:latin typeface="Aptos" panose="020B0004020202020204" pitchFamily="34" charset="0"/>
              </a:rPr>
              <a:t>Install rain screen with proper flashings</a:t>
            </a:r>
          </a:p>
          <a:p>
            <a:pPr marL="339725" indent="-339725">
              <a:lnSpc>
                <a:spcPct val="110000"/>
              </a:lnSpc>
              <a:spcAft>
                <a:spcPts val="0"/>
              </a:spcAft>
              <a:buFont typeface="Wingdings" panose="05000000000000000000" pitchFamily="2" charset="2"/>
              <a:buChar char="Ø"/>
            </a:pPr>
            <a:endParaRPr lang="en-US" dirty="0"/>
          </a:p>
          <a:p>
            <a:pPr marL="0" indent="0">
              <a:lnSpc>
                <a:spcPct val="110000"/>
              </a:lnSpc>
              <a:spcAft>
                <a:spcPts val="0"/>
              </a:spcAft>
              <a:buNone/>
            </a:pPr>
            <a:endParaRPr lang="en-US" dirty="0"/>
          </a:p>
          <a:p>
            <a:pPr>
              <a:lnSpc>
                <a:spcPct val="110000"/>
              </a:lnSpc>
              <a:spcAft>
                <a:spcPts val="0"/>
              </a:spcAft>
              <a:buFont typeface="Wingdings" panose="05000000000000000000" pitchFamily="2" charset="2"/>
              <a:buChar char="Ø"/>
            </a:pPr>
            <a:endParaRPr lang="en-US" dirty="0"/>
          </a:p>
        </p:txBody>
      </p:sp>
      <p:sp>
        <p:nvSpPr>
          <p:cNvPr id="6" name="Text Placeholder 5">
            <a:extLst>
              <a:ext uri="{FF2B5EF4-FFF2-40B4-BE49-F238E27FC236}">
                <a16:creationId xmlns:a16="http://schemas.microsoft.com/office/drawing/2014/main" id="{95241606-A234-FB3C-1787-FC39AC4590AF}"/>
              </a:ext>
            </a:extLst>
          </p:cNvPr>
          <p:cNvSpPr txBox="1">
            <a:spLocks/>
          </p:cNvSpPr>
          <p:nvPr/>
        </p:nvSpPr>
        <p:spPr>
          <a:xfrm>
            <a:off x="1097280" y="2172346"/>
            <a:ext cx="6272962" cy="736282"/>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cap="all" dirty="0">
                <a:latin typeface="Aptos" panose="020B0004020202020204" pitchFamily="34" charset="0"/>
              </a:rPr>
              <a:t>Construction Solutions</a:t>
            </a:r>
          </a:p>
        </p:txBody>
      </p:sp>
    </p:spTree>
    <p:extLst>
      <p:ext uri="{BB962C8B-B14F-4D97-AF65-F5344CB8AC3E}">
        <p14:creationId xmlns:p14="http://schemas.microsoft.com/office/powerpoint/2010/main" val="3440255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F1979-AD6A-4548-B259-610CF551CF85}"/>
              </a:ext>
            </a:extLst>
          </p:cNvPr>
          <p:cNvSpPr>
            <a:spLocks noGrp="1"/>
          </p:cNvSpPr>
          <p:nvPr>
            <p:ph type="title"/>
          </p:nvPr>
        </p:nvSpPr>
        <p:spPr/>
        <p:txBody>
          <a:bodyPr/>
          <a:lstStyle/>
          <a:p>
            <a:r>
              <a:rPr lang="en-US" b="1" dirty="0"/>
              <a:t>Air Conditioning</a:t>
            </a:r>
          </a:p>
        </p:txBody>
      </p:sp>
      <p:sp>
        <p:nvSpPr>
          <p:cNvPr id="5" name="Text Placeholder 4">
            <a:extLst>
              <a:ext uri="{FF2B5EF4-FFF2-40B4-BE49-F238E27FC236}">
                <a16:creationId xmlns:a16="http://schemas.microsoft.com/office/drawing/2014/main" id="{90303DB4-599A-ABC8-706A-6D5F6A8A2F34}"/>
              </a:ext>
            </a:extLst>
          </p:cNvPr>
          <p:cNvSpPr>
            <a:spLocks noGrp="1"/>
          </p:cNvSpPr>
          <p:nvPr>
            <p:ph type="body" sz="quarter" idx="3"/>
          </p:nvPr>
        </p:nvSpPr>
        <p:spPr>
          <a:xfrm>
            <a:off x="1097281" y="1737360"/>
            <a:ext cx="5811323" cy="736282"/>
          </a:xfrm>
        </p:spPr>
        <p:txBody>
          <a:bodyPr/>
          <a:lstStyle/>
          <a:p>
            <a:r>
              <a:rPr lang="en-US" dirty="0"/>
              <a:t>Construction Solutions</a:t>
            </a:r>
          </a:p>
        </p:txBody>
      </p:sp>
      <p:sp>
        <p:nvSpPr>
          <p:cNvPr id="6" name="Content Placeholder 5">
            <a:extLst>
              <a:ext uri="{FF2B5EF4-FFF2-40B4-BE49-F238E27FC236}">
                <a16:creationId xmlns:a16="http://schemas.microsoft.com/office/drawing/2014/main" id="{41EA34FD-D3EA-6B4D-3FDA-E909BBDCBFF3}"/>
              </a:ext>
            </a:extLst>
          </p:cNvPr>
          <p:cNvSpPr>
            <a:spLocks noGrp="1"/>
          </p:cNvSpPr>
          <p:nvPr>
            <p:ph sz="quarter" idx="4"/>
          </p:nvPr>
        </p:nvSpPr>
        <p:spPr>
          <a:xfrm>
            <a:off x="894304" y="2333407"/>
            <a:ext cx="5369508" cy="3869923"/>
          </a:xfrm>
        </p:spPr>
        <p:txBody>
          <a:bodyPr>
            <a:normAutofit lnSpcReduction="10000"/>
          </a:bodyPr>
          <a:lstStyle/>
          <a:p>
            <a:pPr marL="739775" lvl="1" indent="-447675">
              <a:lnSpc>
                <a:spcPct val="100000"/>
              </a:lnSpc>
              <a:spcBef>
                <a:spcPts val="600"/>
              </a:spcBef>
              <a:buFont typeface="Wingdings" panose="05000000000000000000" pitchFamily="2" charset="2"/>
              <a:buChar char="Ø"/>
            </a:pPr>
            <a:r>
              <a:rPr lang="en-US" dirty="0">
                <a:solidFill>
                  <a:schemeClr val="tx1"/>
                </a:solidFill>
                <a:latin typeface="Aptos Narrow" panose="020B0004020202020204" pitchFamily="34" charset="0"/>
              </a:rPr>
              <a:t>New air handling units, relief fans, damper actuators, CO2 sensors in main gym</a:t>
            </a:r>
          </a:p>
          <a:p>
            <a:pPr marL="739775" lvl="1" indent="-447675">
              <a:lnSpc>
                <a:spcPct val="100000"/>
              </a:lnSpc>
              <a:spcBef>
                <a:spcPts val="600"/>
              </a:spcBef>
              <a:buFont typeface="Wingdings" panose="05000000000000000000" pitchFamily="2" charset="2"/>
              <a:buChar char="Ø"/>
            </a:pPr>
            <a:r>
              <a:rPr lang="en-US" dirty="0">
                <a:solidFill>
                  <a:schemeClr val="tx1"/>
                </a:solidFill>
                <a:latin typeface="Aptos Narrow" panose="020B0004020202020204" pitchFamily="34" charset="0"/>
              </a:rPr>
              <a:t>Upgrade controls for maximum efficiency</a:t>
            </a:r>
          </a:p>
          <a:p>
            <a:pPr marL="739775" lvl="1" indent="-447675">
              <a:lnSpc>
                <a:spcPct val="100000"/>
              </a:lnSpc>
              <a:spcBef>
                <a:spcPts val="600"/>
              </a:spcBef>
              <a:buFont typeface="Wingdings" panose="05000000000000000000" pitchFamily="2" charset="2"/>
              <a:buChar char="Ø"/>
            </a:pPr>
            <a:r>
              <a:rPr lang="en-US" dirty="0">
                <a:solidFill>
                  <a:schemeClr val="tx1"/>
                </a:solidFill>
                <a:latin typeface="Aptos Narrow" panose="020B0004020202020204" pitchFamily="34" charset="0"/>
              </a:rPr>
              <a:t>Upgrade electrical</a:t>
            </a:r>
          </a:p>
          <a:p>
            <a:pPr marL="739775" lvl="1" indent="-447675">
              <a:lnSpc>
                <a:spcPct val="100000"/>
              </a:lnSpc>
              <a:spcBef>
                <a:spcPts val="600"/>
              </a:spcBef>
              <a:buFont typeface="Wingdings" panose="05000000000000000000" pitchFamily="2" charset="2"/>
              <a:buChar char="Ø"/>
            </a:pPr>
            <a:r>
              <a:rPr lang="en-US" dirty="0">
                <a:solidFill>
                  <a:schemeClr val="tx1"/>
                </a:solidFill>
                <a:latin typeface="Aptos Narrow" panose="020B0004020202020204" pitchFamily="34" charset="0"/>
              </a:rPr>
              <a:t>Reuse existing ductwork when possible</a:t>
            </a:r>
          </a:p>
        </p:txBody>
      </p:sp>
      <p:pic>
        <p:nvPicPr>
          <p:cNvPr id="4098" name="Picture 2" descr="May be an image of 4 people, people playing voleyball, people playing basketball and text">
            <a:extLst>
              <a:ext uri="{FF2B5EF4-FFF2-40B4-BE49-F238E27FC236}">
                <a16:creationId xmlns:a16="http://schemas.microsoft.com/office/drawing/2014/main" id="{789AD6D0-19F4-A3CF-BA15-1DF2452DB18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7520"/>
          <a:stretch/>
        </p:blipFill>
        <p:spPr bwMode="auto">
          <a:xfrm>
            <a:off x="7025470" y="-39679"/>
            <a:ext cx="5166530" cy="6370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672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1031">
            <a:extLst>
              <a:ext uri="{FF2B5EF4-FFF2-40B4-BE49-F238E27FC236}">
                <a16:creationId xmlns:a16="http://schemas.microsoft.com/office/drawing/2014/main" id="{19D4C5DF-74B1-4E1A-B932-9C6E9B01F0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sp>
        <p:nvSpPr>
          <p:cNvPr id="1034" name="Rectangle 1033">
            <a:extLst>
              <a:ext uri="{FF2B5EF4-FFF2-40B4-BE49-F238E27FC236}">
                <a16:creationId xmlns:a16="http://schemas.microsoft.com/office/drawing/2014/main" id="{E9E69831-807B-400A-A7FD-B15B382E5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cxnSp>
        <p:nvCxnSpPr>
          <p:cNvPr id="1036" name="Straight Connector 1035">
            <a:extLst>
              <a:ext uri="{FF2B5EF4-FFF2-40B4-BE49-F238E27FC236}">
                <a16:creationId xmlns:a16="http://schemas.microsoft.com/office/drawing/2014/main" id="{56A13B9F-3B18-4D69-804D-6B412ABFD5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38" name="Rectangle 1037">
            <a:extLst>
              <a:ext uri="{FF2B5EF4-FFF2-40B4-BE49-F238E27FC236}">
                <a16:creationId xmlns:a16="http://schemas.microsoft.com/office/drawing/2014/main" id="{DEFE6387-6101-43A2-81DF-6226D999CA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040" name="Rectangle 1039">
            <a:extLst>
              <a:ext uri="{FF2B5EF4-FFF2-40B4-BE49-F238E27FC236}">
                <a16:creationId xmlns:a16="http://schemas.microsoft.com/office/drawing/2014/main" id="{FA373AA1-6241-47A0-89B0-429B15E22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9B71E76B-5D3A-C3EA-EDAC-FCA2F478D442}"/>
              </a:ext>
            </a:extLst>
          </p:cNvPr>
          <p:cNvSpPr>
            <a:spLocks noGrp="1"/>
          </p:cNvSpPr>
          <p:nvPr>
            <p:ph type="title"/>
          </p:nvPr>
        </p:nvSpPr>
        <p:spPr>
          <a:xfrm>
            <a:off x="1065227" y="5455788"/>
            <a:ext cx="10058400" cy="822960"/>
          </a:xfrm>
        </p:spPr>
        <p:txBody>
          <a:bodyPr vert="horz" lIns="91440" tIns="45720" rIns="91440" bIns="45720" rtlCol="0" anchor="b">
            <a:normAutofit/>
          </a:bodyPr>
          <a:lstStyle/>
          <a:p>
            <a:r>
              <a:rPr lang="en-US" sz="5100" dirty="0">
                <a:solidFill>
                  <a:srgbClr val="FFFFFF"/>
                </a:solidFill>
              </a:rPr>
              <a:t>Elementary School</a:t>
            </a:r>
          </a:p>
        </p:txBody>
      </p:sp>
      <p:pic>
        <p:nvPicPr>
          <p:cNvPr id="1027" name="Picture 3">
            <a:extLst>
              <a:ext uri="{FF2B5EF4-FFF2-40B4-BE49-F238E27FC236}">
                <a16:creationId xmlns:a16="http://schemas.microsoft.com/office/drawing/2014/main" id="{F1D0D722-69F2-6F89-5CB8-990DE25AEBC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17575" r="15279" b="11631"/>
          <a:stretch/>
        </p:blipFill>
        <p:spPr bwMode="auto">
          <a:xfrm>
            <a:off x="88890" y="0"/>
            <a:ext cx="7979037" cy="45154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2EAFA189-418A-86D3-07A0-CEA8E27E69A9}"/>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10971" t="-542" r="23500" b="541"/>
          <a:stretch/>
        </p:blipFill>
        <p:spPr bwMode="auto">
          <a:xfrm>
            <a:off x="8138382" y="-79678"/>
            <a:ext cx="4073864" cy="47715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2" name="Rectangle 1041">
            <a:extLst>
              <a:ext uri="{FF2B5EF4-FFF2-40B4-BE49-F238E27FC236}">
                <a16:creationId xmlns:a16="http://schemas.microsoft.com/office/drawing/2014/main" id="{6F1AD7B1-F7FC-46C8-9DF7-E99DDF970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sp>
        <p:nvSpPr>
          <p:cNvPr id="4" name="Title 1">
            <a:extLst>
              <a:ext uri="{FF2B5EF4-FFF2-40B4-BE49-F238E27FC236}">
                <a16:creationId xmlns:a16="http://schemas.microsoft.com/office/drawing/2014/main" id="{95593EDD-9942-8C96-8929-39C28F0D7727}"/>
              </a:ext>
            </a:extLst>
          </p:cNvPr>
          <p:cNvSpPr txBox="1">
            <a:spLocks/>
          </p:cNvSpPr>
          <p:nvPr/>
        </p:nvSpPr>
        <p:spPr>
          <a:xfrm>
            <a:off x="564455" y="3596508"/>
            <a:ext cx="10058400" cy="82296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Congenial Black" panose="02000503040000020004" pitchFamily="2" charset="0"/>
                <a:ea typeface="+mj-ea"/>
                <a:cs typeface="+mj-cs"/>
              </a:defRPr>
            </a:lvl1pPr>
          </a:lstStyle>
          <a:p>
            <a:r>
              <a:rPr lang="en-US" sz="3600" dirty="0">
                <a:solidFill>
                  <a:srgbClr val="FFFFFF"/>
                </a:solidFill>
              </a:rPr>
              <a:t>Florescent vs                                  </a:t>
            </a:r>
            <a:r>
              <a:rPr lang="en-US" sz="3600" dirty="0">
                <a:solidFill>
                  <a:schemeClr val="tx1"/>
                </a:solidFill>
              </a:rPr>
              <a:t>LED</a:t>
            </a:r>
          </a:p>
        </p:txBody>
      </p:sp>
    </p:spTree>
    <p:extLst>
      <p:ext uri="{BB962C8B-B14F-4D97-AF65-F5344CB8AC3E}">
        <p14:creationId xmlns:p14="http://schemas.microsoft.com/office/powerpoint/2010/main" val="3866720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1E76B-5D3A-C3EA-EDAC-FCA2F478D442}"/>
              </a:ext>
            </a:extLst>
          </p:cNvPr>
          <p:cNvSpPr>
            <a:spLocks noGrp="1"/>
          </p:cNvSpPr>
          <p:nvPr>
            <p:ph type="title"/>
          </p:nvPr>
        </p:nvSpPr>
        <p:spPr/>
        <p:txBody>
          <a:bodyPr/>
          <a:lstStyle/>
          <a:p>
            <a:r>
              <a:rPr lang="en-US" dirty="0"/>
              <a:t>Meeting Objectives</a:t>
            </a:r>
          </a:p>
        </p:txBody>
      </p:sp>
      <p:sp>
        <p:nvSpPr>
          <p:cNvPr id="4" name="Content Placeholder 1">
            <a:extLst>
              <a:ext uri="{FF2B5EF4-FFF2-40B4-BE49-F238E27FC236}">
                <a16:creationId xmlns:a16="http://schemas.microsoft.com/office/drawing/2014/main" id="{6A8A13C7-AB75-0F23-9E1F-4F8AE5F57FAD}"/>
              </a:ext>
            </a:extLst>
          </p:cNvPr>
          <p:cNvSpPr txBox="1">
            <a:spLocks noChangeArrowheads="1"/>
          </p:cNvSpPr>
          <p:nvPr/>
        </p:nvSpPr>
        <p:spPr bwMode="auto">
          <a:xfrm>
            <a:off x="1337182" y="1959264"/>
            <a:ext cx="10058400" cy="42905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rtlCol="0" anchor="t" anchorCtr="0" compatLnSpc="1">
            <a:prstTxWarp prst="textNoShape">
              <a:avLst/>
            </a:prstTxWarp>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600" kern="1200">
                <a:solidFill>
                  <a:schemeClr val="tx1">
                    <a:lumMod val="75000"/>
                    <a:lumOff val="25000"/>
                  </a:schemeClr>
                </a:solidFill>
                <a:latin typeface="+mj-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800" kern="1200">
                <a:solidFill>
                  <a:schemeClr val="tx1">
                    <a:lumMod val="75000"/>
                    <a:lumOff val="25000"/>
                  </a:schemeClr>
                </a:solidFill>
                <a:latin typeface="+mj-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j-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j-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j-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376363" indent="-461963">
              <a:spcAft>
                <a:spcPts val="300"/>
              </a:spcAft>
              <a:buSzPct val="85000"/>
              <a:buFont typeface="Wingdings 3" panose="05040102010807070707" pitchFamily="18" charset="2"/>
              <a:buChar char=""/>
            </a:pPr>
            <a:r>
              <a:rPr lang="en-US" altLang="en-US" dirty="0">
                <a:solidFill>
                  <a:schemeClr val="tx1"/>
                </a:solidFill>
                <a:latin typeface="Aptos" panose="020B0004020202020204" pitchFamily="34" charset="0"/>
              </a:rPr>
              <a:t>Welcome/Introductions</a:t>
            </a:r>
          </a:p>
          <a:p>
            <a:pPr marL="1376363" indent="-461963">
              <a:spcAft>
                <a:spcPts val="300"/>
              </a:spcAft>
              <a:buSzPct val="85000"/>
              <a:buFont typeface="Wingdings 3" panose="05040102010807070707" pitchFamily="18" charset="2"/>
              <a:buChar char=""/>
            </a:pPr>
            <a:r>
              <a:rPr lang="en-US" altLang="en-US" dirty="0">
                <a:solidFill>
                  <a:schemeClr val="tx1"/>
                </a:solidFill>
                <a:latin typeface="Aptos" panose="020B0004020202020204" pitchFamily="34" charset="0"/>
              </a:rPr>
              <a:t>Process</a:t>
            </a:r>
          </a:p>
          <a:p>
            <a:pPr marL="1376363" indent="-461963">
              <a:spcAft>
                <a:spcPts val="300"/>
              </a:spcAft>
              <a:buSzPct val="85000"/>
              <a:buFont typeface="Wingdings 3" panose="05040102010807070707" pitchFamily="18" charset="2"/>
              <a:buChar char=""/>
            </a:pPr>
            <a:r>
              <a:rPr lang="en-US" altLang="en-US" dirty="0">
                <a:solidFill>
                  <a:schemeClr val="tx1"/>
                </a:solidFill>
                <a:latin typeface="Aptos" panose="020B0004020202020204" pitchFamily="34" charset="0"/>
              </a:rPr>
              <a:t>Facility Needs and Solutions</a:t>
            </a:r>
          </a:p>
          <a:p>
            <a:pPr marL="1376363" indent="-461963">
              <a:spcAft>
                <a:spcPts val="300"/>
              </a:spcAft>
              <a:buSzPct val="85000"/>
              <a:buFont typeface="Wingdings 3" panose="05040102010807070707" pitchFamily="18" charset="2"/>
              <a:buChar char=""/>
            </a:pPr>
            <a:r>
              <a:rPr lang="en-US" altLang="en-US" dirty="0">
                <a:solidFill>
                  <a:schemeClr val="tx1"/>
                </a:solidFill>
                <a:latin typeface="Aptos" panose="020B0004020202020204" pitchFamily="34" charset="0"/>
              </a:rPr>
              <a:t>Financial Information</a:t>
            </a:r>
          </a:p>
          <a:p>
            <a:pPr marL="1376363" indent="-461963">
              <a:spcAft>
                <a:spcPts val="300"/>
              </a:spcAft>
              <a:buSzPct val="85000"/>
              <a:buFont typeface="Wingdings 3" panose="05040102010807070707" pitchFamily="18" charset="2"/>
              <a:buChar char=""/>
            </a:pPr>
            <a:r>
              <a:rPr lang="en-US" altLang="en-US" dirty="0">
                <a:solidFill>
                  <a:schemeClr val="tx1"/>
                </a:solidFill>
                <a:latin typeface="Aptos" panose="020B0004020202020204" pitchFamily="34" charset="0"/>
              </a:rPr>
              <a:t>Important Questions</a:t>
            </a:r>
          </a:p>
          <a:p>
            <a:pPr marL="1376363" indent="-461963">
              <a:spcAft>
                <a:spcPts val="300"/>
              </a:spcAft>
              <a:buSzPct val="85000"/>
              <a:buFont typeface="Wingdings 3" panose="05040102010807070707" pitchFamily="18" charset="2"/>
              <a:buChar char=""/>
            </a:pPr>
            <a:r>
              <a:rPr lang="en-US" altLang="en-US" dirty="0">
                <a:solidFill>
                  <a:schemeClr val="tx1"/>
                </a:solidFill>
                <a:latin typeface="Aptos" panose="020B0004020202020204" pitchFamily="34" charset="0"/>
              </a:rPr>
              <a:t>Public Q&amp;A</a:t>
            </a:r>
          </a:p>
        </p:txBody>
      </p:sp>
    </p:spTree>
    <p:extLst>
      <p:ext uri="{BB962C8B-B14F-4D97-AF65-F5344CB8AC3E}">
        <p14:creationId xmlns:p14="http://schemas.microsoft.com/office/powerpoint/2010/main" val="1563233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1031">
            <a:extLst>
              <a:ext uri="{FF2B5EF4-FFF2-40B4-BE49-F238E27FC236}">
                <a16:creationId xmlns:a16="http://schemas.microsoft.com/office/drawing/2014/main" id="{19D4C5DF-74B1-4E1A-B932-9C6E9B01F0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sp>
        <p:nvSpPr>
          <p:cNvPr id="1034" name="Rectangle 1033">
            <a:extLst>
              <a:ext uri="{FF2B5EF4-FFF2-40B4-BE49-F238E27FC236}">
                <a16:creationId xmlns:a16="http://schemas.microsoft.com/office/drawing/2014/main" id="{E9E69831-807B-400A-A7FD-B15B382E5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cxnSp>
        <p:nvCxnSpPr>
          <p:cNvPr id="1036" name="Straight Connector 1035">
            <a:extLst>
              <a:ext uri="{FF2B5EF4-FFF2-40B4-BE49-F238E27FC236}">
                <a16:creationId xmlns:a16="http://schemas.microsoft.com/office/drawing/2014/main" id="{56A13B9F-3B18-4D69-804D-6B412ABFD5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38" name="Rectangle 1037">
            <a:extLst>
              <a:ext uri="{FF2B5EF4-FFF2-40B4-BE49-F238E27FC236}">
                <a16:creationId xmlns:a16="http://schemas.microsoft.com/office/drawing/2014/main" id="{DEFE6387-6101-43A2-81DF-6226D999CA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040" name="Rectangle 1039">
            <a:extLst>
              <a:ext uri="{FF2B5EF4-FFF2-40B4-BE49-F238E27FC236}">
                <a16:creationId xmlns:a16="http://schemas.microsoft.com/office/drawing/2014/main" id="{FA373AA1-6241-47A0-89B0-429B15E22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9B71E76B-5D3A-C3EA-EDAC-FCA2F478D442}"/>
              </a:ext>
            </a:extLst>
          </p:cNvPr>
          <p:cNvSpPr>
            <a:spLocks noGrp="1"/>
          </p:cNvSpPr>
          <p:nvPr>
            <p:ph type="title"/>
          </p:nvPr>
        </p:nvSpPr>
        <p:spPr>
          <a:xfrm>
            <a:off x="1065227" y="5455788"/>
            <a:ext cx="10058400" cy="822960"/>
          </a:xfrm>
        </p:spPr>
        <p:txBody>
          <a:bodyPr vert="horz" lIns="91440" tIns="45720" rIns="91440" bIns="45720" rtlCol="0" anchor="b">
            <a:normAutofit/>
          </a:bodyPr>
          <a:lstStyle/>
          <a:p>
            <a:r>
              <a:rPr lang="en-US" sz="5100" dirty="0">
                <a:solidFill>
                  <a:srgbClr val="FFFFFF"/>
                </a:solidFill>
              </a:rPr>
              <a:t>Elementary School</a:t>
            </a:r>
          </a:p>
        </p:txBody>
      </p:sp>
      <p:sp>
        <p:nvSpPr>
          <p:cNvPr id="1042" name="Rectangle 1041">
            <a:extLst>
              <a:ext uri="{FF2B5EF4-FFF2-40B4-BE49-F238E27FC236}">
                <a16:creationId xmlns:a16="http://schemas.microsoft.com/office/drawing/2014/main" id="{6F1AD7B1-F7FC-46C8-9DF7-E99DDF970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pic>
        <p:nvPicPr>
          <p:cNvPr id="3" name="Picture 2">
            <a:extLst>
              <a:ext uri="{FF2B5EF4-FFF2-40B4-BE49-F238E27FC236}">
                <a16:creationId xmlns:a16="http://schemas.microsoft.com/office/drawing/2014/main" id="{D8C62D1F-EB1C-5C45-8B69-8B40DBBF947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6232"/>
          <a:stretch/>
        </p:blipFill>
        <p:spPr bwMode="auto">
          <a:xfrm>
            <a:off x="2818256" y="78577"/>
            <a:ext cx="6552341" cy="4749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3564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D9FD6-4729-F69F-AAC2-50E10DF5E50A}"/>
              </a:ext>
            </a:extLst>
          </p:cNvPr>
          <p:cNvSpPr>
            <a:spLocks noGrp="1"/>
          </p:cNvSpPr>
          <p:nvPr>
            <p:ph type="title"/>
          </p:nvPr>
        </p:nvSpPr>
        <p:spPr/>
        <p:txBody>
          <a:bodyPr/>
          <a:lstStyle/>
          <a:p>
            <a:r>
              <a:rPr lang="en-US" dirty="0"/>
              <a:t>Elementary Upgrades</a:t>
            </a:r>
          </a:p>
        </p:txBody>
      </p:sp>
      <p:sp>
        <p:nvSpPr>
          <p:cNvPr id="3" name="Content Placeholder 2">
            <a:extLst>
              <a:ext uri="{FF2B5EF4-FFF2-40B4-BE49-F238E27FC236}">
                <a16:creationId xmlns:a16="http://schemas.microsoft.com/office/drawing/2014/main" id="{E3655B33-D5A1-13D5-DCF1-B5680440493C}"/>
              </a:ext>
            </a:extLst>
          </p:cNvPr>
          <p:cNvSpPr>
            <a:spLocks noGrp="1"/>
          </p:cNvSpPr>
          <p:nvPr>
            <p:ph sz="half" idx="1"/>
          </p:nvPr>
        </p:nvSpPr>
        <p:spPr>
          <a:xfrm>
            <a:off x="1014884" y="2388200"/>
            <a:ext cx="10474283" cy="3506993"/>
          </a:xfrm>
        </p:spPr>
        <p:txBody>
          <a:bodyPr numCol="2" spcCol="365760">
            <a:normAutofit fontScale="77500" lnSpcReduction="20000"/>
          </a:bodyPr>
          <a:lstStyle/>
          <a:p>
            <a:pPr marL="347663" indent="-347663">
              <a:lnSpc>
                <a:spcPct val="120000"/>
              </a:lnSpc>
              <a:buFont typeface="Wingdings" panose="05000000000000000000" pitchFamily="2" charset="2"/>
              <a:buChar char="Ø"/>
            </a:pPr>
            <a:r>
              <a:rPr lang="en-US" sz="3200" dirty="0">
                <a:solidFill>
                  <a:schemeClr val="tx1"/>
                </a:solidFill>
                <a:latin typeface="Aptos Narrow" panose="020B0004020202020204" pitchFamily="34" charset="0"/>
              </a:rPr>
              <a:t>Provide a </a:t>
            </a:r>
            <a:r>
              <a:rPr lang="en-US" sz="3200" b="1" dirty="0">
                <a:solidFill>
                  <a:schemeClr val="tx1"/>
                </a:solidFill>
                <a:latin typeface="Aptos Narrow" panose="020B0004020202020204" pitchFamily="34" charset="0"/>
              </a:rPr>
              <a:t>secure vestibule</a:t>
            </a:r>
            <a:r>
              <a:rPr lang="en-US" sz="3200" dirty="0">
                <a:solidFill>
                  <a:schemeClr val="tx1"/>
                </a:solidFill>
                <a:latin typeface="Aptos Narrow" panose="020B0004020202020204" pitchFamily="34" charset="0"/>
              </a:rPr>
              <a:t>​</a:t>
            </a:r>
          </a:p>
          <a:p>
            <a:pPr marL="347663" indent="-347663">
              <a:lnSpc>
                <a:spcPct val="120000"/>
              </a:lnSpc>
              <a:buFont typeface="Wingdings" panose="05000000000000000000" pitchFamily="2" charset="2"/>
              <a:buChar char="Ø"/>
            </a:pPr>
            <a:r>
              <a:rPr lang="en-US" sz="3200" dirty="0">
                <a:solidFill>
                  <a:schemeClr val="tx1"/>
                </a:solidFill>
                <a:latin typeface="Aptos Narrow" panose="020B0004020202020204" pitchFamily="34" charset="0"/>
              </a:rPr>
              <a:t>Update the </a:t>
            </a:r>
            <a:r>
              <a:rPr lang="en-US" sz="3200" b="1" dirty="0">
                <a:solidFill>
                  <a:schemeClr val="tx1"/>
                </a:solidFill>
                <a:latin typeface="Aptos Narrow" panose="020B0004020202020204" pitchFamily="34" charset="0"/>
              </a:rPr>
              <a:t>electrical system​​</a:t>
            </a:r>
          </a:p>
          <a:p>
            <a:pPr marL="347663" indent="-347663">
              <a:lnSpc>
                <a:spcPct val="120000"/>
              </a:lnSpc>
              <a:buFont typeface="Wingdings" panose="05000000000000000000" pitchFamily="2" charset="2"/>
              <a:buChar char="Ø"/>
            </a:pPr>
            <a:r>
              <a:rPr lang="en-US" sz="3200" dirty="0">
                <a:solidFill>
                  <a:schemeClr val="tx1"/>
                </a:solidFill>
                <a:latin typeface="Aptos Narrow" panose="020B0004020202020204" pitchFamily="34" charset="0"/>
              </a:rPr>
              <a:t>Install </a:t>
            </a:r>
            <a:r>
              <a:rPr lang="en-US" sz="3200" b="1" dirty="0">
                <a:solidFill>
                  <a:schemeClr val="tx1"/>
                </a:solidFill>
                <a:latin typeface="Aptos Narrow" panose="020B0004020202020204" pitchFamily="34" charset="0"/>
              </a:rPr>
              <a:t>energy efficient windows</a:t>
            </a:r>
          </a:p>
          <a:p>
            <a:pPr marL="347663" indent="-347663">
              <a:lnSpc>
                <a:spcPct val="120000"/>
              </a:lnSpc>
              <a:buFont typeface="Wingdings" panose="05000000000000000000" pitchFamily="2" charset="2"/>
              <a:buChar char="Ø"/>
            </a:pPr>
            <a:r>
              <a:rPr lang="en-US" sz="3200" dirty="0">
                <a:solidFill>
                  <a:schemeClr val="tx1"/>
                </a:solidFill>
                <a:latin typeface="Aptos Narrow" panose="020B0004020202020204" pitchFamily="34" charset="0"/>
              </a:rPr>
              <a:t>Replace original boiler with </a:t>
            </a:r>
            <a:r>
              <a:rPr lang="en-US" sz="3200" b="1" dirty="0">
                <a:solidFill>
                  <a:schemeClr val="tx1"/>
                </a:solidFill>
                <a:latin typeface="Aptos Narrow" panose="020B0004020202020204" pitchFamily="34" charset="0"/>
              </a:rPr>
              <a:t>new HVAC</a:t>
            </a:r>
          </a:p>
          <a:p>
            <a:pPr marL="347663" indent="-347663">
              <a:lnSpc>
                <a:spcPct val="120000"/>
              </a:lnSpc>
              <a:buFont typeface="Wingdings" panose="05000000000000000000" pitchFamily="2" charset="2"/>
              <a:buChar char="Ø"/>
            </a:pPr>
            <a:r>
              <a:rPr lang="en-US" sz="3200" dirty="0">
                <a:solidFill>
                  <a:schemeClr val="tx1"/>
                </a:solidFill>
                <a:latin typeface="Aptos Narrow" panose="020B0004020202020204" pitchFamily="34" charset="0"/>
              </a:rPr>
              <a:t>Install </a:t>
            </a:r>
            <a:r>
              <a:rPr lang="en-US" sz="3200" b="1" dirty="0">
                <a:solidFill>
                  <a:schemeClr val="tx1"/>
                </a:solidFill>
                <a:latin typeface="Aptos Narrow" panose="020B0004020202020204" pitchFamily="34" charset="0"/>
              </a:rPr>
              <a:t>fire sprinklers &amp; modern</a:t>
            </a:r>
            <a:br>
              <a:rPr lang="en-US" sz="3200" b="1" dirty="0">
                <a:solidFill>
                  <a:schemeClr val="tx1"/>
                </a:solidFill>
                <a:latin typeface="Aptos Narrow" panose="020B0004020202020204" pitchFamily="34" charset="0"/>
              </a:rPr>
            </a:br>
            <a:r>
              <a:rPr lang="en-US" sz="3200" b="1" dirty="0">
                <a:solidFill>
                  <a:schemeClr val="tx1"/>
                </a:solidFill>
                <a:latin typeface="Aptos Narrow" panose="020B0004020202020204" pitchFamily="34" charset="0"/>
              </a:rPr>
              <a:t> fire alarms</a:t>
            </a:r>
          </a:p>
          <a:p>
            <a:pPr marL="347663" indent="-347663">
              <a:lnSpc>
                <a:spcPct val="120000"/>
              </a:lnSpc>
              <a:buFont typeface="Wingdings" panose="05000000000000000000" pitchFamily="2" charset="2"/>
              <a:buChar char="Ø"/>
            </a:pPr>
            <a:r>
              <a:rPr lang="en-US" sz="3200" dirty="0">
                <a:solidFill>
                  <a:schemeClr val="tx1"/>
                </a:solidFill>
                <a:latin typeface="Aptos Narrow" panose="020B0004020202020204" pitchFamily="34" charset="0"/>
              </a:rPr>
              <a:t>Create </a:t>
            </a:r>
            <a:r>
              <a:rPr lang="en-US" sz="3200" b="1" dirty="0">
                <a:solidFill>
                  <a:schemeClr val="tx1"/>
                </a:solidFill>
                <a:latin typeface="Aptos Narrow" panose="020B0004020202020204" pitchFamily="34" charset="0"/>
              </a:rPr>
              <a:t>ADA accessible restrooms</a:t>
            </a:r>
          </a:p>
          <a:p>
            <a:pPr marL="640271" lvl="1" indent="-347663">
              <a:lnSpc>
                <a:spcPct val="120000"/>
              </a:lnSpc>
              <a:buFont typeface="Wingdings" panose="05000000000000000000" pitchFamily="2" charset="2"/>
              <a:buChar char="Ø"/>
            </a:pPr>
            <a:r>
              <a:rPr lang="en-US" sz="2400" dirty="0">
                <a:solidFill>
                  <a:schemeClr val="tx1"/>
                </a:solidFill>
                <a:latin typeface="Aptos Narrow" panose="020B0004020202020204" pitchFamily="34" charset="0"/>
              </a:rPr>
              <a:t>Provide a Girls' restroom on the second floor</a:t>
            </a:r>
          </a:p>
          <a:p>
            <a:pPr marL="640271" lvl="1" indent="-347663">
              <a:lnSpc>
                <a:spcPct val="120000"/>
              </a:lnSpc>
              <a:buFont typeface="Wingdings" panose="05000000000000000000" pitchFamily="2" charset="2"/>
              <a:buChar char="Ø"/>
            </a:pPr>
            <a:r>
              <a:rPr lang="en-US" sz="2400" dirty="0">
                <a:solidFill>
                  <a:schemeClr val="tx1"/>
                </a:solidFill>
                <a:latin typeface="Aptos Narrow" panose="020B0004020202020204" pitchFamily="34" charset="0"/>
              </a:rPr>
              <a:t>Add a Boys' restroom on the first floor</a:t>
            </a:r>
          </a:p>
          <a:p>
            <a:pPr marL="347663" indent="-347663">
              <a:lnSpc>
                <a:spcPct val="120000"/>
              </a:lnSpc>
              <a:buFont typeface="Wingdings" panose="05000000000000000000" pitchFamily="2" charset="2"/>
              <a:buChar char="Ø"/>
            </a:pPr>
            <a:r>
              <a:rPr lang="en-US" sz="3200" dirty="0">
                <a:solidFill>
                  <a:schemeClr val="tx1"/>
                </a:solidFill>
                <a:latin typeface="Aptos Narrow" panose="020B0004020202020204" pitchFamily="34" charset="0"/>
              </a:rPr>
              <a:t>Reduce lost classroom time and busing by adding a </a:t>
            </a:r>
            <a:r>
              <a:rPr lang="en-US" sz="3200" b="1" dirty="0">
                <a:solidFill>
                  <a:schemeClr val="tx1"/>
                </a:solidFill>
                <a:latin typeface="Aptos Narrow" panose="020B0004020202020204" pitchFamily="34" charset="0"/>
              </a:rPr>
              <a:t>serving kitchen​</a:t>
            </a:r>
          </a:p>
          <a:p>
            <a:pPr marL="347663" indent="-347663">
              <a:lnSpc>
                <a:spcPct val="120000"/>
              </a:lnSpc>
              <a:buFont typeface="Wingdings" panose="05000000000000000000" pitchFamily="2" charset="2"/>
              <a:buChar char="Ø"/>
            </a:pPr>
            <a:r>
              <a:rPr lang="en-US" sz="3200" dirty="0">
                <a:solidFill>
                  <a:schemeClr val="tx1"/>
                </a:solidFill>
                <a:latin typeface="Aptos Narrow" panose="020B0004020202020204" pitchFamily="34" charset="0"/>
              </a:rPr>
              <a:t>Install </a:t>
            </a:r>
            <a:r>
              <a:rPr lang="en-US" sz="3200" b="1" dirty="0">
                <a:solidFill>
                  <a:schemeClr val="tx1"/>
                </a:solidFill>
                <a:latin typeface="Aptos Narrow" panose="020B0004020202020204" pitchFamily="34" charset="0"/>
              </a:rPr>
              <a:t>energy efficient lighting</a:t>
            </a:r>
          </a:p>
          <a:p>
            <a:pPr marL="347663" indent="-347663">
              <a:lnSpc>
                <a:spcPct val="120000"/>
              </a:lnSpc>
              <a:buFont typeface="Wingdings" panose="05000000000000000000" pitchFamily="2" charset="2"/>
              <a:buChar char="Ø"/>
            </a:pPr>
            <a:r>
              <a:rPr lang="en-US" sz="3200" dirty="0">
                <a:solidFill>
                  <a:schemeClr val="tx1"/>
                </a:solidFill>
                <a:latin typeface="Aptos Narrow" panose="020B0004020202020204" pitchFamily="34" charset="0"/>
              </a:rPr>
              <a:t>Replace ceilings</a:t>
            </a:r>
            <a:endParaRPr lang="en-US" sz="2400" dirty="0">
              <a:solidFill>
                <a:schemeClr val="tx1"/>
              </a:solidFill>
              <a:latin typeface="Aptos Narrow" panose="020B0004020202020204" pitchFamily="34" charset="0"/>
            </a:endParaRPr>
          </a:p>
        </p:txBody>
      </p:sp>
      <p:sp>
        <p:nvSpPr>
          <p:cNvPr id="4" name="Text Placeholder 4">
            <a:extLst>
              <a:ext uri="{FF2B5EF4-FFF2-40B4-BE49-F238E27FC236}">
                <a16:creationId xmlns:a16="http://schemas.microsoft.com/office/drawing/2014/main" id="{D84E4B5C-EDCC-5697-9825-F4B80E7E5809}"/>
              </a:ext>
            </a:extLst>
          </p:cNvPr>
          <p:cNvSpPr txBox="1">
            <a:spLocks/>
          </p:cNvSpPr>
          <p:nvPr/>
        </p:nvSpPr>
        <p:spPr>
          <a:xfrm>
            <a:off x="785309" y="1877211"/>
            <a:ext cx="6123296" cy="736282"/>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Aptos" panose="020B0004020202020204" pitchFamily="34"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Aptos" panose="020B0004020202020204" pitchFamily="34" charset="0"/>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ptos" panose="020B0004020202020204" pitchFamily="34" charset="0"/>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ptos" panose="020B0004020202020204" pitchFamily="34" charset="0"/>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ptos" panose="020B0004020202020204"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buNone/>
            </a:pPr>
            <a:r>
              <a:rPr lang="en-US" dirty="0"/>
              <a:t>CONSTRUCTION SOLUTIONS</a:t>
            </a:r>
          </a:p>
        </p:txBody>
      </p:sp>
    </p:spTree>
    <p:extLst>
      <p:ext uri="{BB962C8B-B14F-4D97-AF65-F5344CB8AC3E}">
        <p14:creationId xmlns:p14="http://schemas.microsoft.com/office/powerpoint/2010/main" val="4156896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7EA38C-175E-4158-A1FA-AC92B7EE5A3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425555" y="0"/>
            <a:ext cx="9340890" cy="6273952"/>
          </a:xfrm>
          <a:prstGeom prst="rect">
            <a:avLst/>
          </a:prstGeom>
        </p:spPr>
      </p:pic>
    </p:spTree>
    <p:extLst>
      <p:ext uri="{BB962C8B-B14F-4D97-AF65-F5344CB8AC3E}">
        <p14:creationId xmlns:p14="http://schemas.microsoft.com/office/powerpoint/2010/main" val="1090844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719DD0-FBE1-42D3-BE88-47E32CAFDFA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425325" y="0"/>
            <a:ext cx="9341349" cy="6299633"/>
          </a:xfrm>
          <a:prstGeom prst="rect">
            <a:avLst/>
          </a:prstGeom>
        </p:spPr>
      </p:pic>
    </p:spTree>
    <p:extLst>
      <p:ext uri="{BB962C8B-B14F-4D97-AF65-F5344CB8AC3E}">
        <p14:creationId xmlns:p14="http://schemas.microsoft.com/office/powerpoint/2010/main" val="3456609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71769F-6A9E-4C3D-BF92-66B47A66FB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7563817" y="1790043"/>
            <a:ext cx="4583927" cy="3424549"/>
          </a:xfrm>
          <a:prstGeom prst="rect">
            <a:avLst/>
          </a:prstGeom>
        </p:spPr>
      </p:pic>
      <p:pic>
        <p:nvPicPr>
          <p:cNvPr id="4" name="Picture 3">
            <a:extLst>
              <a:ext uri="{FF2B5EF4-FFF2-40B4-BE49-F238E27FC236}">
                <a16:creationId xmlns:a16="http://schemas.microsoft.com/office/drawing/2014/main" id="{892285F0-B8F8-2C4A-5B5A-E391231F45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8940" y="1538343"/>
            <a:ext cx="6909995" cy="4255938"/>
          </a:xfrm>
          <a:prstGeom prst="rect">
            <a:avLst/>
          </a:prstGeom>
        </p:spPr>
      </p:pic>
      <p:sp>
        <p:nvSpPr>
          <p:cNvPr id="5" name="Title 1">
            <a:extLst>
              <a:ext uri="{FF2B5EF4-FFF2-40B4-BE49-F238E27FC236}">
                <a16:creationId xmlns:a16="http://schemas.microsoft.com/office/drawing/2014/main" id="{6C29D89A-D05A-4C66-B708-A1D4F58DCE66}"/>
              </a:ext>
            </a:extLst>
          </p:cNvPr>
          <p:cNvSpPr txBox="1">
            <a:spLocks/>
          </p:cNvSpPr>
          <p:nvPr/>
        </p:nvSpPr>
        <p:spPr>
          <a:xfrm>
            <a:off x="1097280" y="286603"/>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Congenial Black" panose="02000503040000020004" pitchFamily="2" charset="0"/>
                <a:ea typeface="+mj-ea"/>
                <a:cs typeface="+mj-cs"/>
              </a:defRPr>
            </a:lvl1pPr>
          </a:lstStyle>
          <a:p>
            <a:r>
              <a:rPr lang="en-US" b="1" dirty="0"/>
              <a:t>Bathrooms</a:t>
            </a:r>
          </a:p>
        </p:txBody>
      </p:sp>
    </p:spTree>
    <p:extLst>
      <p:ext uri="{BB962C8B-B14F-4D97-AF65-F5344CB8AC3E}">
        <p14:creationId xmlns:p14="http://schemas.microsoft.com/office/powerpoint/2010/main" val="1137634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ormAutofit/>
          </a:bodyPr>
          <a:lstStyle/>
          <a:p>
            <a:r>
              <a:rPr lang="en-US" dirty="0"/>
              <a:t>Project Cost Estimates</a:t>
            </a:r>
          </a:p>
        </p:txBody>
      </p:sp>
      <p:sp>
        <p:nvSpPr>
          <p:cNvPr id="10" name="Content Placeholder 2"/>
          <p:cNvSpPr>
            <a:spLocks noGrp="1"/>
          </p:cNvSpPr>
          <p:nvPr>
            <p:ph idx="1"/>
          </p:nvPr>
        </p:nvSpPr>
        <p:spPr>
          <a:xfrm>
            <a:off x="1097280" y="2413263"/>
            <a:ext cx="10305038" cy="3683096"/>
          </a:xfrm>
        </p:spPr>
        <p:txBody>
          <a:bodyPr>
            <a:normAutofit fontScale="92500" lnSpcReduction="10000"/>
          </a:bodyPr>
          <a:lstStyle/>
          <a:p>
            <a:pPr marL="120650" indent="0">
              <a:buNone/>
              <a:tabLst>
                <a:tab pos="9831388" algn="r"/>
              </a:tabLst>
            </a:pPr>
            <a:r>
              <a:rPr lang="en-US" altLang="en-US" spc="-150" dirty="0">
                <a:solidFill>
                  <a:schemeClr val="tx1">
                    <a:lumMod val="50000"/>
                    <a:lumOff val="50000"/>
                  </a:schemeClr>
                </a:solidFill>
                <a:latin typeface="Congenial Black" panose="02000503040000020004" pitchFamily="2" charset="0"/>
              </a:rPr>
              <a:t>Career &amp; Technical Education Building:</a:t>
            </a:r>
            <a:r>
              <a:rPr lang="en-US" altLang="en-US" dirty="0"/>
              <a:t>	</a:t>
            </a:r>
            <a:r>
              <a:rPr lang="en-US" altLang="en-US" dirty="0">
                <a:latin typeface="Aptos" panose="020B0004020202020204" pitchFamily="34" charset="0"/>
              </a:rPr>
              <a:t>$4,209,945</a:t>
            </a:r>
          </a:p>
          <a:p>
            <a:pPr marL="120650" indent="0">
              <a:buNone/>
              <a:tabLst>
                <a:tab pos="9831388" algn="r"/>
              </a:tabLst>
            </a:pPr>
            <a:r>
              <a:rPr lang="en-US" altLang="en-US" spc="-150" dirty="0">
                <a:solidFill>
                  <a:schemeClr val="tx1">
                    <a:lumMod val="50000"/>
                    <a:lumOff val="50000"/>
                  </a:schemeClr>
                </a:solidFill>
                <a:latin typeface="Congenial Black" panose="02000503040000020004" pitchFamily="2" charset="0"/>
              </a:rPr>
              <a:t>Middle/High School:</a:t>
            </a:r>
            <a:r>
              <a:rPr lang="en-US" altLang="en-US" dirty="0"/>
              <a:t>	</a:t>
            </a:r>
            <a:r>
              <a:rPr lang="en-US" altLang="en-US" dirty="0">
                <a:latin typeface="Aptos" panose="020B0004020202020204" pitchFamily="34" charset="0"/>
              </a:rPr>
              <a:t>$646,000</a:t>
            </a:r>
          </a:p>
          <a:p>
            <a:pPr marL="120650" indent="0">
              <a:buNone/>
              <a:tabLst>
                <a:tab pos="9831388" algn="r"/>
              </a:tabLst>
            </a:pPr>
            <a:r>
              <a:rPr lang="en-US" altLang="en-US" spc="-150" dirty="0">
                <a:solidFill>
                  <a:schemeClr val="tx1">
                    <a:lumMod val="50000"/>
                    <a:lumOff val="50000"/>
                  </a:schemeClr>
                </a:solidFill>
                <a:latin typeface="Congenial Black" panose="02000503040000020004" pitchFamily="2" charset="0"/>
              </a:rPr>
              <a:t>Elementary:</a:t>
            </a:r>
            <a:r>
              <a:rPr lang="en-US" altLang="en-US" dirty="0"/>
              <a:t>	</a:t>
            </a:r>
            <a:r>
              <a:rPr lang="en-US" altLang="en-US" dirty="0">
                <a:latin typeface="Aptos" panose="020B0004020202020204" pitchFamily="34" charset="0"/>
              </a:rPr>
              <a:t>$4,894,055</a:t>
            </a:r>
          </a:p>
          <a:p>
            <a:pPr marL="120650" indent="0">
              <a:buNone/>
              <a:tabLst>
                <a:tab pos="9831388" algn="r"/>
              </a:tabLst>
            </a:pPr>
            <a:r>
              <a:rPr lang="en-US" altLang="en-US" dirty="0">
                <a:solidFill>
                  <a:schemeClr val="tx1"/>
                </a:solidFill>
                <a:latin typeface="Congenial Black" panose="02000503040000020004" pitchFamily="2" charset="0"/>
              </a:rPr>
              <a:t>Total Estimated* Cost:</a:t>
            </a:r>
            <a:r>
              <a:rPr lang="en-US" altLang="en-US" dirty="0">
                <a:solidFill>
                  <a:schemeClr val="tx1"/>
                </a:solidFill>
              </a:rPr>
              <a:t>	</a:t>
            </a:r>
            <a:r>
              <a:rPr lang="en-US" altLang="en-US" b="1" dirty="0">
                <a:solidFill>
                  <a:schemeClr val="tx1"/>
                </a:solidFill>
                <a:latin typeface="Aptos" panose="020B0004020202020204" pitchFamily="34" charset="0"/>
              </a:rPr>
              <a:t>$9,750,000</a:t>
            </a:r>
            <a:endParaRPr lang="en-US" altLang="en-US" b="1" dirty="0">
              <a:latin typeface="Aptos" panose="020B0004020202020204" pitchFamily="34" charset="0"/>
            </a:endParaRPr>
          </a:p>
          <a:p>
            <a:pPr marL="120650" indent="0">
              <a:buNone/>
              <a:tabLst>
                <a:tab pos="9372600" algn="r"/>
              </a:tabLst>
            </a:pPr>
            <a:endParaRPr lang="en-US" altLang="en-US" sz="2600" dirty="0"/>
          </a:p>
          <a:p>
            <a:pPr marL="120650" indent="0">
              <a:buNone/>
              <a:tabLst>
                <a:tab pos="9372600" algn="r"/>
              </a:tabLst>
            </a:pPr>
            <a:r>
              <a:rPr lang="en-US" altLang="en-US" sz="2600" dirty="0">
                <a:latin typeface="Aptos" panose="020B0004020202020204" pitchFamily="34" charset="0"/>
              </a:rPr>
              <a:t>*Following successful passage of bond, complete architectural plans </a:t>
            </a:r>
            <a:br>
              <a:rPr lang="en-US" altLang="en-US" sz="2600" dirty="0">
                <a:latin typeface="Aptos" panose="020B0004020202020204" pitchFamily="34" charset="0"/>
              </a:rPr>
            </a:br>
            <a:r>
              <a:rPr lang="en-US" altLang="en-US" sz="2600" dirty="0">
                <a:latin typeface="Aptos" panose="020B0004020202020204" pitchFamily="34" charset="0"/>
              </a:rPr>
              <a:t>will be designed and the project will be competitively bid.</a:t>
            </a:r>
          </a:p>
        </p:txBody>
      </p:sp>
    </p:spTree>
    <p:extLst>
      <p:ext uri="{BB962C8B-B14F-4D97-AF65-F5344CB8AC3E}">
        <p14:creationId xmlns:p14="http://schemas.microsoft.com/office/powerpoint/2010/main" val="2698838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9D330-B0EC-AA32-06DB-EC957B320CEA}"/>
              </a:ext>
            </a:extLst>
          </p:cNvPr>
          <p:cNvSpPr>
            <a:spLocks noGrp="1"/>
          </p:cNvSpPr>
          <p:nvPr>
            <p:ph type="ctrTitle"/>
          </p:nvPr>
        </p:nvSpPr>
        <p:spPr/>
        <p:txBody>
          <a:bodyPr/>
          <a:lstStyle/>
          <a:p>
            <a:r>
              <a:rPr lang="en-US" sz="5400" dirty="0"/>
              <a:t>Financial  Information</a:t>
            </a:r>
          </a:p>
        </p:txBody>
      </p:sp>
      <p:sp>
        <p:nvSpPr>
          <p:cNvPr id="3" name="Subtitle 2">
            <a:extLst>
              <a:ext uri="{FF2B5EF4-FFF2-40B4-BE49-F238E27FC236}">
                <a16:creationId xmlns:a16="http://schemas.microsoft.com/office/drawing/2014/main" id="{1FD7B1A6-8CD2-5516-E928-E040BF16E121}"/>
              </a:ext>
            </a:extLst>
          </p:cNvPr>
          <p:cNvSpPr>
            <a:spLocks noGrp="1"/>
          </p:cNvSpPr>
          <p:nvPr>
            <p:ph type="subTitle" idx="1"/>
          </p:nvPr>
        </p:nvSpPr>
        <p:spPr/>
        <p:txBody>
          <a:bodyPr/>
          <a:lstStyle/>
          <a:p>
            <a:r>
              <a:rPr lang="en-US" dirty="0"/>
              <a:t>District comparisons/tax impact</a:t>
            </a:r>
          </a:p>
        </p:txBody>
      </p:sp>
    </p:spTree>
    <p:extLst>
      <p:ext uri="{BB962C8B-B14F-4D97-AF65-F5344CB8AC3E}">
        <p14:creationId xmlns:p14="http://schemas.microsoft.com/office/powerpoint/2010/main" val="2318772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ormAutofit/>
          </a:bodyPr>
          <a:lstStyle/>
          <a:p>
            <a:r>
              <a:rPr lang="en-US"/>
              <a:t>District Financial Information</a:t>
            </a:r>
            <a:endParaRPr lang="en-US" dirty="0"/>
          </a:p>
        </p:txBody>
      </p:sp>
      <p:sp>
        <p:nvSpPr>
          <p:cNvPr id="10" name="Content Placeholder 2"/>
          <p:cNvSpPr>
            <a:spLocks noGrp="1"/>
          </p:cNvSpPr>
          <p:nvPr>
            <p:ph idx="1"/>
          </p:nvPr>
        </p:nvSpPr>
        <p:spPr>
          <a:xfrm>
            <a:off x="2036190" y="1845734"/>
            <a:ext cx="9119489" cy="4023360"/>
          </a:xfrm>
        </p:spPr>
        <p:txBody>
          <a:bodyPr>
            <a:normAutofit fontScale="85000" lnSpcReduction="20000"/>
          </a:bodyPr>
          <a:lstStyle/>
          <a:p>
            <a:pPr marL="120650" indent="0">
              <a:buNone/>
              <a:tabLst>
                <a:tab pos="6862763" algn="r"/>
              </a:tabLst>
            </a:pPr>
            <a:r>
              <a:rPr lang="en-US" altLang="en-US" dirty="0">
                <a:solidFill>
                  <a:schemeClr val="tx1"/>
                </a:solidFill>
                <a:latin typeface="Aptos" panose="020B0004020202020204" pitchFamily="34" charset="0"/>
              </a:rPr>
              <a:t>2024-25 Valuation</a:t>
            </a:r>
            <a:r>
              <a:rPr lang="en-US" altLang="en-US" dirty="0">
                <a:latin typeface="Aptos" panose="020B0004020202020204" pitchFamily="34" charset="0"/>
              </a:rPr>
              <a:t>	$901,613,911</a:t>
            </a:r>
          </a:p>
          <a:p>
            <a:pPr marL="120650" indent="0">
              <a:buNone/>
              <a:tabLst>
                <a:tab pos="4459288" algn="l"/>
                <a:tab pos="6862763" algn="r"/>
              </a:tabLst>
            </a:pPr>
            <a:r>
              <a:rPr lang="en-US" altLang="en-US" dirty="0">
                <a:solidFill>
                  <a:schemeClr val="tx1"/>
                </a:solidFill>
                <a:latin typeface="Aptos" panose="020B0004020202020204" pitchFamily="34" charset="0"/>
              </a:rPr>
              <a:t>Tax Revenue Per Cent</a:t>
            </a:r>
            <a:r>
              <a:rPr lang="en-US" altLang="en-US" dirty="0">
                <a:latin typeface="Aptos" panose="020B0004020202020204" pitchFamily="34" charset="0"/>
              </a:rPr>
              <a:t>		$90,161</a:t>
            </a:r>
          </a:p>
          <a:p>
            <a:pPr marL="120650" indent="0">
              <a:buNone/>
              <a:tabLst>
                <a:tab pos="4459288" algn="l"/>
                <a:tab pos="6862763" algn="r"/>
              </a:tabLst>
            </a:pPr>
            <a:endParaRPr lang="en-US" altLang="en-US" dirty="0">
              <a:latin typeface="Aptos" panose="020B0004020202020204" pitchFamily="34" charset="0"/>
            </a:endParaRPr>
          </a:p>
          <a:p>
            <a:pPr marL="120650" indent="0">
              <a:buNone/>
              <a:tabLst>
                <a:tab pos="4459288" algn="l"/>
                <a:tab pos="6862763" algn="r"/>
              </a:tabLst>
            </a:pPr>
            <a:r>
              <a:rPr lang="en-US" altLang="en-US" dirty="0">
                <a:solidFill>
                  <a:schemeClr val="tx1"/>
                </a:solidFill>
                <a:latin typeface="Aptos" panose="020B0004020202020204" pitchFamily="34" charset="0"/>
              </a:rPr>
              <a:t>2024-25 Levy</a:t>
            </a:r>
          </a:p>
          <a:p>
            <a:pPr marL="120650" indent="0">
              <a:buNone/>
              <a:tabLst>
                <a:tab pos="3205163" algn="l"/>
                <a:tab pos="6796088" algn="r"/>
              </a:tabLst>
            </a:pPr>
            <a:r>
              <a:rPr lang="en-US" altLang="en-US" dirty="0">
                <a:latin typeface="Aptos" panose="020B0004020202020204" pitchFamily="34" charset="0"/>
              </a:rPr>
              <a:t>	General	.374749</a:t>
            </a:r>
          </a:p>
          <a:p>
            <a:pPr marL="120650" indent="0">
              <a:buNone/>
              <a:tabLst>
                <a:tab pos="3205163" algn="l"/>
                <a:tab pos="6796088" algn="r"/>
              </a:tabLst>
            </a:pPr>
            <a:r>
              <a:rPr lang="en-US" altLang="en-US" dirty="0">
                <a:latin typeface="Aptos" panose="020B0004020202020204" pitchFamily="34" charset="0"/>
              </a:rPr>
              <a:t>	Building	.005602</a:t>
            </a:r>
          </a:p>
          <a:p>
            <a:pPr marL="120650" indent="0">
              <a:buNone/>
              <a:tabLst>
                <a:tab pos="3205163" algn="l"/>
                <a:tab pos="6796088" algn="r"/>
              </a:tabLst>
            </a:pPr>
            <a:r>
              <a:rPr lang="en-US" altLang="en-US" dirty="0">
                <a:latin typeface="Aptos" panose="020B0004020202020204" pitchFamily="34" charset="0"/>
              </a:rPr>
              <a:t>	Bond	</a:t>
            </a:r>
            <a:r>
              <a:rPr lang="en-US" altLang="en-US" u="sng" dirty="0">
                <a:latin typeface="Aptos" panose="020B0004020202020204" pitchFamily="34" charset="0"/>
              </a:rPr>
              <a:t>.000000</a:t>
            </a:r>
          </a:p>
          <a:p>
            <a:pPr marL="120650" indent="0">
              <a:buNone/>
              <a:tabLst>
                <a:tab pos="3205163" algn="l"/>
                <a:tab pos="6796088" algn="r"/>
              </a:tabLst>
            </a:pPr>
            <a:r>
              <a:rPr lang="en-US" altLang="en-US" b="1" dirty="0">
                <a:latin typeface="Aptos" panose="020B0004020202020204" pitchFamily="34" charset="0"/>
                <a:cs typeface="Calibri Light" panose="020F0302020204030204" pitchFamily="34" charset="0"/>
              </a:rPr>
              <a:t>	Total	.380351</a:t>
            </a:r>
          </a:p>
          <a:p>
            <a:pPr marL="120650" indent="0">
              <a:buNone/>
            </a:pPr>
            <a:endParaRPr lang="en-US" altLang="en-US" dirty="0">
              <a:latin typeface="Aptos" panose="020B0004020202020204" pitchFamily="34" charset="0"/>
            </a:endParaRPr>
          </a:p>
          <a:p>
            <a:pPr marL="0" indent="0">
              <a:buNone/>
            </a:pPr>
            <a:endParaRPr lang="en-US" dirty="0">
              <a:latin typeface="Aptos" panose="020B0004020202020204" pitchFamily="34" charset="0"/>
            </a:endParaRPr>
          </a:p>
        </p:txBody>
      </p:sp>
    </p:spTree>
    <p:extLst>
      <p:ext uri="{BB962C8B-B14F-4D97-AF65-F5344CB8AC3E}">
        <p14:creationId xmlns:p14="http://schemas.microsoft.com/office/powerpoint/2010/main" val="4009471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151672"/>
          </a:xfrm>
        </p:spPr>
        <p:txBody>
          <a:bodyPr>
            <a:normAutofit/>
          </a:bodyPr>
          <a:lstStyle/>
          <a:p>
            <a:r>
              <a:rPr lang="en-US" dirty="0"/>
              <a:t>District Financial Information</a:t>
            </a:r>
          </a:p>
        </p:txBody>
      </p:sp>
      <p:sp>
        <p:nvSpPr>
          <p:cNvPr id="6" name="Content Placeholder 2">
            <a:extLst>
              <a:ext uri="{FF2B5EF4-FFF2-40B4-BE49-F238E27FC236}">
                <a16:creationId xmlns:a16="http://schemas.microsoft.com/office/drawing/2014/main" id="{D3064810-2FA8-219B-FD0A-FED92BB6268D}"/>
              </a:ext>
            </a:extLst>
          </p:cNvPr>
          <p:cNvSpPr txBox="1">
            <a:spLocks/>
          </p:cNvSpPr>
          <p:nvPr/>
        </p:nvSpPr>
        <p:spPr>
          <a:xfrm>
            <a:off x="1971040" y="1752600"/>
            <a:ext cx="9591040" cy="411649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600" kern="1200">
                <a:solidFill>
                  <a:schemeClr val="tx1">
                    <a:lumMod val="75000"/>
                    <a:lumOff val="25000"/>
                  </a:schemeClr>
                </a:solidFill>
                <a:latin typeface="+mj-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800" kern="1200">
                <a:solidFill>
                  <a:schemeClr val="tx1">
                    <a:lumMod val="75000"/>
                    <a:lumOff val="25000"/>
                  </a:schemeClr>
                </a:solidFill>
                <a:latin typeface="+mj-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j-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j-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j-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20650" indent="0">
              <a:spcBef>
                <a:spcPts val="0"/>
              </a:spcBef>
              <a:spcAft>
                <a:spcPts val="0"/>
              </a:spcAft>
              <a:buFont typeface="Calibri" panose="020F0502020204030204" pitchFamily="34" charset="0"/>
              <a:buNone/>
              <a:tabLst>
                <a:tab pos="7599363" algn="r"/>
              </a:tabLst>
            </a:pPr>
            <a:r>
              <a:rPr lang="en-US" altLang="en-US" sz="2800" b="1" dirty="0">
                <a:solidFill>
                  <a:schemeClr val="tx1"/>
                </a:solidFill>
                <a:latin typeface="Aptos Narrow" panose="020B0004020202020204" pitchFamily="34" charset="0"/>
                <a:cs typeface="Calibri Light" panose="020F0302020204030204" pitchFamily="34" charset="0"/>
              </a:rPr>
              <a:t>2024-25 Valuation</a:t>
            </a:r>
            <a:r>
              <a:rPr lang="en-US" altLang="en-US" sz="2800" b="1" dirty="0">
                <a:solidFill>
                  <a:schemeClr val="tx1"/>
                </a:solidFill>
                <a:latin typeface="Aptos Narrow" panose="020B0004020202020204" pitchFamily="34" charset="0"/>
              </a:rPr>
              <a:t>	$901,613,911</a:t>
            </a:r>
          </a:p>
          <a:p>
            <a:pPr marL="120650" indent="0">
              <a:spcBef>
                <a:spcPts val="0"/>
              </a:spcBef>
              <a:spcAft>
                <a:spcPts val="0"/>
              </a:spcAft>
              <a:buFont typeface="Calibri" panose="020F0502020204030204" pitchFamily="34" charset="0"/>
              <a:buNone/>
              <a:tabLst>
                <a:tab pos="7599363" algn="r"/>
              </a:tabLst>
            </a:pPr>
            <a:r>
              <a:rPr lang="en-US" altLang="en-US" sz="2800" dirty="0">
                <a:solidFill>
                  <a:schemeClr val="tx1"/>
                </a:solidFill>
                <a:latin typeface="Aptos Narrow" panose="020B0004020202020204" pitchFamily="34" charset="0"/>
              </a:rPr>
              <a:t>Property	$234,861,956  (26%)</a:t>
            </a:r>
          </a:p>
          <a:p>
            <a:pPr marL="120650" indent="0">
              <a:spcBef>
                <a:spcPts val="0"/>
              </a:spcBef>
              <a:spcAft>
                <a:spcPts val="0"/>
              </a:spcAft>
              <a:buFont typeface="Calibri" panose="020F0502020204030204" pitchFamily="34" charset="0"/>
              <a:buNone/>
              <a:tabLst>
                <a:tab pos="7599363" algn="r"/>
              </a:tabLst>
            </a:pPr>
            <a:r>
              <a:rPr lang="en-US" altLang="en-US" sz="2800" dirty="0">
                <a:solidFill>
                  <a:schemeClr val="tx1"/>
                </a:solidFill>
                <a:latin typeface="Aptos Narrow" panose="020B0004020202020204" pitchFamily="34" charset="0"/>
              </a:rPr>
              <a:t>Ag Land	$666,751,955 (74%)</a:t>
            </a:r>
          </a:p>
          <a:p>
            <a:pPr>
              <a:spcBef>
                <a:spcPts val="2400"/>
              </a:spcBef>
              <a:spcAft>
                <a:spcPts val="0"/>
              </a:spcAft>
              <a:tabLst>
                <a:tab pos="7599363" algn="r"/>
              </a:tabLst>
            </a:pPr>
            <a:r>
              <a:rPr lang="en-US" altLang="en-US" sz="2800" b="1" dirty="0">
                <a:solidFill>
                  <a:schemeClr val="tx1"/>
                </a:solidFill>
                <a:latin typeface="Aptos Narrow" panose="020B0004020202020204" pitchFamily="34" charset="0"/>
              </a:rPr>
              <a:t>LB 2 Valuation	$697,884,147</a:t>
            </a:r>
          </a:p>
          <a:p>
            <a:pPr marL="120650" indent="0">
              <a:spcBef>
                <a:spcPts val="0"/>
              </a:spcBef>
              <a:spcAft>
                <a:spcPts val="0"/>
              </a:spcAft>
              <a:buFont typeface="Calibri" panose="020F0502020204030204" pitchFamily="34" charset="0"/>
              <a:buNone/>
              <a:tabLst>
                <a:tab pos="7599363" algn="r"/>
              </a:tabLst>
            </a:pPr>
            <a:r>
              <a:rPr lang="en-US" altLang="en-US" sz="2800" dirty="0">
                <a:solidFill>
                  <a:schemeClr val="tx1"/>
                </a:solidFill>
                <a:latin typeface="Aptos Narrow" panose="020B0004020202020204" pitchFamily="34" charset="0"/>
              </a:rPr>
              <a:t>Property	$234,861,956  (34%)</a:t>
            </a:r>
          </a:p>
          <a:p>
            <a:pPr marL="120650" indent="0">
              <a:spcBef>
                <a:spcPts val="0"/>
              </a:spcBef>
              <a:spcAft>
                <a:spcPts val="0"/>
              </a:spcAft>
              <a:buFont typeface="Calibri" panose="020F0502020204030204" pitchFamily="34" charset="0"/>
              <a:buNone/>
              <a:tabLst>
                <a:tab pos="7599363" algn="r"/>
              </a:tabLst>
            </a:pPr>
            <a:r>
              <a:rPr lang="en-US" altLang="en-US" sz="2800" dirty="0">
                <a:solidFill>
                  <a:schemeClr val="tx1"/>
                </a:solidFill>
                <a:latin typeface="Aptos Narrow" panose="020B0004020202020204" pitchFamily="34" charset="0"/>
              </a:rPr>
              <a:t>Ag Land	$463,022,191 (66%)</a:t>
            </a:r>
            <a:endParaRPr lang="en-US" altLang="en-US" sz="2800" dirty="0">
              <a:solidFill>
                <a:schemeClr val="tx1"/>
              </a:solidFill>
              <a:latin typeface="Aptos Narrow" panose="020B0004020202020204" pitchFamily="34" charset="0"/>
              <a:cs typeface="Calibri Light" panose="020F0302020204030204" pitchFamily="34" charset="0"/>
            </a:endParaRPr>
          </a:p>
          <a:p>
            <a:pPr>
              <a:spcBef>
                <a:spcPts val="2400"/>
              </a:spcBef>
              <a:spcAft>
                <a:spcPts val="0"/>
              </a:spcAft>
              <a:tabLst>
                <a:tab pos="7599363" algn="r"/>
              </a:tabLst>
            </a:pPr>
            <a:r>
              <a:rPr lang="en-US" altLang="en-US" sz="2800" dirty="0">
                <a:solidFill>
                  <a:schemeClr val="tx1"/>
                </a:solidFill>
                <a:latin typeface="Aptos Narrow" panose="020B0004020202020204" pitchFamily="34" charset="0"/>
                <a:cs typeface="Calibri Light" panose="020F0302020204030204" pitchFamily="34" charset="0"/>
              </a:rPr>
              <a:t>Tax Revenue Per Cent</a:t>
            </a:r>
            <a:r>
              <a:rPr lang="en-US" altLang="en-US" sz="2800" dirty="0">
                <a:solidFill>
                  <a:schemeClr val="tx1"/>
                </a:solidFill>
                <a:latin typeface="Aptos Narrow" panose="020B0004020202020204" pitchFamily="34" charset="0"/>
              </a:rPr>
              <a:t>	$90,161</a:t>
            </a:r>
          </a:p>
          <a:p>
            <a:pPr>
              <a:spcBef>
                <a:spcPts val="0"/>
              </a:spcBef>
              <a:spcAft>
                <a:spcPts val="0"/>
              </a:spcAft>
              <a:tabLst>
                <a:tab pos="7599363" algn="r"/>
              </a:tabLst>
            </a:pPr>
            <a:r>
              <a:rPr lang="en-US" altLang="en-US" sz="2800" dirty="0">
                <a:solidFill>
                  <a:schemeClr val="tx1"/>
                </a:solidFill>
                <a:latin typeface="Aptos Narrow" panose="020B0004020202020204" pitchFamily="34" charset="0"/>
              </a:rPr>
              <a:t>Bond Levy Revenue per cent	</a:t>
            </a:r>
            <a:r>
              <a:rPr lang="en-US" altLang="en-US" sz="2800">
                <a:solidFill>
                  <a:schemeClr val="tx1"/>
                </a:solidFill>
                <a:latin typeface="Aptos Narrow" panose="020B0004020202020204" pitchFamily="34" charset="0"/>
              </a:rPr>
              <a:t>$69,788</a:t>
            </a:r>
            <a:endParaRPr lang="en-US" altLang="en-US" sz="2800" dirty="0">
              <a:solidFill>
                <a:schemeClr val="tx1"/>
              </a:solidFill>
              <a:latin typeface="Aptos Narrow" panose="020B0004020202020204" pitchFamily="34" charset="0"/>
            </a:endParaRPr>
          </a:p>
          <a:p>
            <a:pPr>
              <a:spcAft>
                <a:spcPts val="0"/>
              </a:spcAft>
            </a:pPr>
            <a:r>
              <a:rPr lang="en-US" altLang="en-US" sz="2400" i="1" dirty="0">
                <a:solidFill>
                  <a:schemeClr val="tx1"/>
                </a:solidFill>
                <a:latin typeface="Aptos Narrow" panose="020B0004020202020204" pitchFamily="34" charset="0"/>
              </a:rPr>
              <a:t>LB2 reduces ag land to 50% of market value for purposes of bond issue</a:t>
            </a:r>
            <a:endParaRPr lang="en-US" sz="2800" dirty="0">
              <a:solidFill>
                <a:schemeClr val="tx1"/>
              </a:solidFill>
              <a:latin typeface="Aptos Narrow" panose="020B0004020202020204" pitchFamily="34" charset="0"/>
            </a:endParaRPr>
          </a:p>
        </p:txBody>
      </p:sp>
    </p:spTree>
    <p:extLst>
      <p:ext uri="{BB962C8B-B14F-4D97-AF65-F5344CB8AC3E}">
        <p14:creationId xmlns:p14="http://schemas.microsoft.com/office/powerpoint/2010/main" val="3818406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03F1B22-6BE5-407A-9027-D46237C73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4915DC1E-5436-AC12-1732-DE5276205C8B}"/>
              </a:ext>
            </a:extLst>
          </p:cNvPr>
          <p:cNvSpPr>
            <a:spLocks noGrp="1"/>
          </p:cNvSpPr>
          <p:nvPr>
            <p:ph type="title"/>
          </p:nvPr>
        </p:nvSpPr>
        <p:spPr>
          <a:xfrm>
            <a:off x="6258169" y="634946"/>
            <a:ext cx="4953371" cy="1450757"/>
          </a:xfrm>
        </p:spPr>
        <p:txBody>
          <a:bodyPr>
            <a:normAutofit/>
          </a:bodyPr>
          <a:lstStyle/>
          <a:p>
            <a:r>
              <a:rPr lang="en-US" dirty="0"/>
              <a:t>Bond Issue Impact </a:t>
            </a:r>
          </a:p>
        </p:txBody>
      </p:sp>
      <p:pic>
        <p:nvPicPr>
          <p:cNvPr id="11" name="Picture 10">
            <a:extLst>
              <a:ext uri="{FF2B5EF4-FFF2-40B4-BE49-F238E27FC236}">
                <a16:creationId xmlns:a16="http://schemas.microsoft.com/office/drawing/2014/main" id="{3D1C5CBE-5B24-DF19-EFB3-F81244F95D56}"/>
              </a:ext>
            </a:extLst>
          </p:cNvPr>
          <p:cNvPicPr>
            <a:picLocks noChangeAspect="1"/>
          </p:cNvPicPr>
          <p:nvPr/>
        </p:nvPicPr>
        <p:blipFill>
          <a:blip r:embed="rId3" cstate="screen">
            <a:extLst>
              <a:ext uri="{28A0092B-C50C-407E-A947-70E740481C1C}">
                <a14:useLocalDpi xmlns:a14="http://schemas.microsoft.com/office/drawing/2010/main"/>
              </a:ext>
            </a:extLst>
          </a:blip>
          <a:srcRect l="5133" t="758" r="-2288"/>
          <a:stretch/>
        </p:blipFill>
        <p:spPr>
          <a:xfrm>
            <a:off x="642257" y="235879"/>
            <a:ext cx="5346379" cy="3003703"/>
          </a:xfrm>
          <a:prstGeom prst="rect">
            <a:avLst/>
          </a:prstGeom>
          <a:effectLst>
            <a:outerShdw blurRad="50800" dist="38100" dir="2700000" algn="tl" rotWithShape="0">
              <a:prstClr val="black">
                <a:alpha val="40000"/>
              </a:prstClr>
            </a:outerShdw>
          </a:effectLst>
        </p:spPr>
      </p:pic>
      <p:cxnSp>
        <p:nvCxnSpPr>
          <p:cNvPr id="20" name="Straight Connector 19">
            <a:extLst>
              <a:ext uri="{FF2B5EF4-FFF2-40B4-BE49-F238E27FC236}">
                <a16:creationId xmlns:a16="http://schemas.microsoft.com/office/drawing/2014/main" id="{BCF72216-3032-4D96-A301-EF60ADBF4EBB}"/>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a:off x="6413326" y="2086188"/>
            <a:ext cx="4960307"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030848D-CB23-7DD9-EA58-F6674945A1FF}"/>
              </a:ext>
            </a:extLst>
          </p:cNvPr>
          <p:cNvPicPr>
            <a:picLocks noChangeAspect="1"/>
          </p:cNvPicPr>
          <p:nvPr/>
        </p:nvPicPr>
        <p:blipFill>
          <a:blip r:embed="rId4" cstate="screen">
            <a:extLst>
              <a:ext uri="{28A0092B-C50C-407E-A947-70E740481C1C}">
                <a14:useLocalDpi xmlns:a14="http://schemas.microsoft.com/office/drawing/2010/main"/>
              </a:ext>
            </a:extLst>
          </a:blip>
          <a:srcRect l="3591" r="-897"/>
          <a:stretch/>
        </p:blipFill>
        <p:spPr>
          <a:xfrm>
            <a:off x="633997" y="3322536"/>
            <a:ext cx="5257800" cy="2971881"/>
          </a:xfrm>
          <a:prstGeom prst="rect">
            <a:avLst/>
          </a:prstGeom>
          <a:effectLst>
            <a:outerShdw blurRad="50800" dist="38100" dir="2700000" algn="tl" rotWithShape="0">
              <a:prstClr val="black">
                <a:alpha val="40000"/>
              </a:prstClr>
            </a:outerShdw>
          </a:effectLst>
        </p:spPr>
      </p:pic>
      <p:sp>
        <p:nvSpPr>
          <p:cNvPr id="3" name="Content Placeholder 2">
            <a:extLst>
              <a:ext uri="{FF2B5EF4-FFF2-40B4-BE49-F238E27FC236}">
                <a16:creationId xmlns:a16="http://schemas.microsoft.com/office/drawing/2014/main" id="{BF1BCFF8-192E-A360-50E6-FC98DB6DFD30}"/>
              </a:ext>
            </a:extLst>
          </p:cNvPr>
          <p:cNvSpPr>
            <a:spLocks noGrp="1"/>
          </p:cNvSpPr>
          <p:nvPr>
            <p:ph idx="1"/>
          </p:nvPr>
        </p:nvSpPr>
        <p:spPr>
          <a:xfrm>
            <a:off x="6258169" y="2198913"/>
            <a:ext cx="5328390" cy="4024137"/>
          </a:xfrm>
        </p:spPr>
        <p:txBody>
          <a:bodyPr>
            <a:normAutofit fontScale="92500"/>
          </a:bodyPr>
          <a:lstStyle/>
          <a:p>
            <a:pPr>
              <a:lnSpc>
                <a:spcPct val="110000"/>
              </a:lnSpc>
              <a:spcBef>
                <a:spcPts val="600"/>
              </a:spcBef>
              <a:spcAft>
                <a:spcPts val="0"/>
              </a:spcAft>
              <a:tabLst>
                <a:tab pos="2743200" algn="r"/>
                <a:tab pos="3938588" algn="r"/>
                <a:tab pos="6572250" algn="r"/>
                <a:tab pos="8289925" algn="r"/>
                <a:tab pos="9947275" algn="r"/>
              </a:tabLst>
            </a:pPr>
            <a:r>
              <a:rPr lang="en-US" baseline="30000" dirty="0">
                <a:solidFill>
                  <a:schemeClr val="tx1"/>
                </a:solidFill>
                <a:latin typeface="Aptos" panose="020B0004020202020204" pitchFamily="34" charset="0"/>
                <a:cs typeface="Calibri Light" panose="020F0302020204030204" pitchFamily="34" charset="0"/>
              </a:rPr>
              <a:t>$</a:t>
            </a:r>
            <a:r>
              <a:rPr lang="en-US" dirty="0">
                <a:solidFill>
                  <a:schemeClr val="tx1"/>
                </a:solidFill>
                <a:latin typeface="Aptos" panose="020B0004020202020204" pitchFamily="34" charset="0"/>
                <a:cs typeface="Calibri Light" panose="020F0302020204030204" pitchFamily="34" charset="0"/>
              </a:rPr>
              <a:t>9,750,000 Par Amount </a:t>
            </a:r>
            <a:br>
              <a:rPr lang="en-US" dirty="0">
                <a:solidFill>
                  <a:schemeClr val="tx1"/>
                </a:solidFill>
                <a:latin typeface="Aptos" panose="020B0004020202020204" pitchFamily="34" charset="0"/>
                <a:cs typeface="Calibri Light" panose="020F0302020204030204" pitchFamily="34" charset="0"/>
              </a:rPr>
            </a:br>
            <a:r>
              <a:rPr lang="en-US" dirty="0">
                <a:solidFill>
                  <a:schemeClr val="tx1"/>
                </a:solidFill>
                <a:latin typeface="Aptos" panose="020B0004020202020204" pitchFamily="34" charset="0"/>
                <a:cs typeface="Calibri Light" panose="020F0302020204030204" pitchFamily="34" charset="0"/>
              </a:rPr>
              <a:t>@ 20 years (around 4.30%)</a:t>
            </a:r>
          </a:p>
          <a:p>
            <a:pPr>
              <a:lnSpc>
                <a:spcPct val="110000"/>
              </a:lnSpc>
              <a:spcBef>
                <a:spcPts val="600"/>
              </a:spcBef>
              <a:spcAft>
                <a:spcPts val="0"/>
              </a:spcAft>
            </a:pPr>
            <a:endParaRPr lang="en-US" dirty="0">
              <a:solidFill>
                <a:schemeClr val="tx1"/>
              </a:solidFill>
              <a:latin typeface="Aptos" panose="020B0004020202020204" pitchFamily="34" charset="0"/>
            </a:endParaRPr>
          </a:p>
          <a:p>
            <a:pPr>
              <a:lnSpc>
                <a:spcPct val="110000"/>
              </a:lnSpc>
              <a:spcBef>
                <a:spcPts val="600"/>
              </a:spcBef>
              <a:spcAft>
                <a:spcPts val="0"/>
              </a:spcAft>
            </a:pPr>
            <a:r>
              <a:rPr lang="en-US" dirty="0">
                <a:solidFill>
                  <a:schemeClr val="tx1"/>
                </a:solidFill>
                <a:latin typeface="Aptos" panose="020B0004020202020204" pitchFamily="34" charset="0"/>
              </a:rPr>
              <a:t>Bond tax levy impact =</a:t>
            </a:r>
            <a:br>
              <a:rPr lang="en-US" dirty="0">
                <a:solidFill>
                  <a:schemeClr val="tx1"/>
                </a:solidFill>
                <a:latin typeface="Aptos" panose="020B0004020202020204" pitchFamily="34" charset="0"/>
              </a:rPr>
            </a:br>
            <a:r>
              <a:rPr lang="en-US" dirty="0">
                <a:solidFill>
                  <a:schemeClr val="tx1"/>
                </a:solidFill>
                <a:latin typeface="Aptos" panose="020B0004020202020204" pitchFamily="34" charset="0"/>
              </a:rPr>
              <a:t>10.5 cents/</a:t>
            </a:r>
            <a:r>
              <a:rPr lang="en-US" baseline="30000" dirty="0">
                <a:solidFill>
                  <a:schemeClr val="tx1"/>
                </a:solidFill>
                <a:latin typeface="Aptos" panose="020B0004020202020204" pitchFamily="34" charset="0"/>
              </a:rPr>
              <a:t> $</a:t>
            </a:r>
            <a:r>
              <a:rPr lang="en-US" dirty="0">
                <a:solidFill>
                  <a:schemeClr val="tx1"/>
                </a:solidFill>
                <a:latin typeface="Aptos" panose="020B0004020202020204" pitchFamily="34" charset="0"/>
              </a:rPr>
              <a:t>100 of valuation</a:t>
            </a:r>
          </a:p>
          <a:p>
            <a:pPr marL="0" indent="0">
              <a:buNone/>
              <a:tabLst>
                <a:tab pos="2743200" algn="r"/>
                <a:tab pos="3938588" algn="r"/>
                <a:tab pos="6340475" algn="r"/>
                <a:tab pos="8289925" algn="r"/>
                <a:tab pos="9947275" algn="r"/>
              </a:tabLst>
            </a:pPr>
            <a:endParaRPr lang="en-US" dirty="0">
              <a:latin typeface="Aptos Narrow" panose="020B0004020202020204" pitchFamily="34" charset="0"/>
            </a:endParaRPr>
          </a:p>
        </p:txBody>
      </p:sp>
      <p:sp>
        <p:nvSpPr>
          <p:cNvPr id="22" name="Rectangle 21">
            <a:extLst>
              <a:ext uri="{FF2B5EF4-FFF2-40B4-BE49-F238E27FC236}">
                <a16:creationId xmlns:a16="http://schemas.microsoft.com/office/drawing/2014/main" id="{80D990FE-A961-4BD0-BE00-23C4B8CFAE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sp>
        <p:nvSpPr>
          <p:cNvPr id="24" name="Rectangle 23">
            <a:extLst>
              <a:ext uri="{FF2B5EF4-FFF2-40B4-BE49-F238E27FC236}">
                <a16:creationId xmlns:a16="http://schemas.microsoft.com/office/drawing/2014/main" id="{750844DA-CE45-4F7E-A994-16D702DBC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spTree>
    <p:extLst>
      <p:ext uri="{BB962C8B-B14F-4D97-AF65-F5344CB8AC3E}">
        <p14:creationId xmlns:p14="http://schemas.microsoft.com/office/powerpoint/2010/main" val="1051879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9D330-B0EC-AA32-06DB-EC957B320CEA}"/>
              </a:ext>
            </a:extLst>
          </p:cNvPr>
          <p:cNvSpPr>
            <a:spLocks noGrp="1"/>
          </p:cNvSpPr>
          <p:nvPr>
            <p:ph type="ctrTitle"/>
          </p:nvPr>
        </p:nvSpPr>
        <p:spPr/>
        <p:txBody>
          <a:bodyPr/>
          <a:lstStyle/>
          <a:p>
            <a:r>
              <a:rPr lang="en-US" dirty="0"/>
              <a:t>Process</a:t>
            </a:r>
          </a:p>
        </p:txBody>
      </p:sp>
      <p:sp>
        <p:nvSpPr>
          <p:cNvPr id="3" name="Subtitle 2">
            <a:extLst>
              <a:ext uri="{FF2B5EF4-FFF2-40B4-BE49-F238E27FC236}">
                <a16:creationId xmlns:a16="http://schemas.microsoft.com/office/drawing/2014/main" id="{1FD7B1A6-8CD2-5516-E928-E040BF16E121}"/>
              </a:ext>
            </a:extLst>
          </p:cNvPr>
          <p:cNvSpPr>
            <a:spLocks noGrp="1"/>
          </p:cNvSpPr>
          <p:nvPr>
            <p:ph type="subTitle" idx="1"/>
          </p:nvPr>
        </p:nvSpPr>
        <p:spPr/>
        <p:txBody>
          <a:bodyPr/>
          <a:lstStyle/>
          <a:p>
            <a:r>
              <a:rPr lang="en-US" dirty="0"/>
              <a:t>timeline</a:t>
            </a:r>
          </a:p>
        </p:txBody>
      </p:sp>
    </p:spTree>
    <p:extLst>
      <p:ext uri="{BB962C8B-B14F-4D97-AF65-F5344CB8AC3E}">
        <p14:creationId xmlns:p14="http://schemas.microsoft.com/office/powerpoint/2010/main" val="1630187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5DC1E-5436-AC12-1732-DE5276205C8B}"/>
              </a:ext>
            </a:extLst>
          </p:cNvPr>
          <p:cNvSpPr>
            <a:spLocks noGrp="1"/>
          </p:cNvSpPr>
          <p:nvPr>
            <p:ph type="title"/>
          </p:nvPr>
        </p:nvSpPr>
        <p:spPr>
          <a:xfrm>
            <a:off x="1097280" y="286603"/>
            <a:ext cx="10058400" cy="1450757"/>
          </a:xfrm>
        </p:spPr>
        <p:txBody>
          <a:bodyPr>
            <a:normAutofit/>
          </a:bodyPr>
          <a:lstStyle/>
          <a:p>
            <a:r>
              <a:rPr lang="en-US" dirty="0"/>
              <a:t>Tax Calculators</a:t>
            </a:r>
          </a:p>
        </p:txBody>
      </p:sp>
      <p:sp>
        <p:nvSpPr>
          <p:cNvPr id="3" name="Content Placeholder 2">
            <a:extLst>
              <a:ext uri="{FF2B5EF4-FFF2-40B4-BE49-F238E27FC236}">
                <a16:creationId xmlns:a16="http://schemas.microsoft.com/office/drawing/2014/main" id="{BF1BCFF8-192E-A360-50E6-FC98DB6DFD30}"/>
              </a:ext>
            </a:extLst>
          </p:cNvPr>
          <p:cNvSpPr>
            <a:spLocks noGrp="1"/>
          </p:cNvSpPr>
          <p:nvPr>
            <p:ph idx="1"/>
          </p:nvPr>
        </p:nvSpPr>
        <p:spPr>
          <a:xfrm>
            <a:off x="4705350" y="1854199"/>
            <a:ext cx="6972300" cy="4022725"/>
          </a:xfrm>
        </p:spPr>
        <p:txBody>
          <a:bodyPr>
            <a:normAutofit/>
          </a:bodyPr>
          <a:lstStyle/>
          <a:p>
            <a:r>
              <a:rPr lang="en-US" b="1" dirty="0">
                <a:solidFill>
                  <a:schemeClr val="tx1"/>
                </a:solidFill>
                <a:latin typeface="Aptos" panose="020B0004020202020204" pitchFamily="34" charset="0"/>
              </a:rPr>
              <a:t>Under the Resources tab at</a:t>
            </a:r>
          </a:p>
          <a:p>
            <a:r>
              <a:rPr lang="en-US" b="1" dirty="0">
                <a:solidFill>
                  <a:schemeClr val="tx1"/>
                </a:solidFill>
                <a:latin typeface="Aptos" panose="020B0004020202020204" pitchFamily="34" charset="0"/>
              </a:rPr>
              <a:t>randolphbuildstomorrow.org</a:t>
            </a:r>
          </a:p>
          <a:p>
            <a:endParaRPr lang="en-US" b="1" dirty="0">
              <a:solidFill>
                <a:schemeClr val="tx1"/>
              </a:solidFill>
              <a:latin typeface="Aptos" panose="020B0004020202020204" pitchFamily="34" charset="0"/>
            </a:endParaRPr>
          </a:p>
          <a:p>
            <a:endParaRPr lang="en-US" b="1" dirty="0">
              <a:latin typeface="Aptos" panose="020B0004020202020204" pitchFamily="34" charset="0"/>
            </a:endParaRPr>
          </a:p>
        </p:txBody>
      </p:sp>
      <p:pic>
        <p:nvPicPr>
          <p:cNvPr id="7" name="Picture 6">
            <a:extLst>
              <a:ext uri="{FF2B5EF4-FFF2-40B4-BE49-F238E27FC236}">
                <a16:creationId xmlns:a16="http://schemas.microsoft.com/office/drawing/2014/main" id="{4F003109-0CE1-9027-8F9C-B212CA0AC976}"/>
              </a:ext>
            </a:extLst>
          </p:cNvPr>
          <p:cNvPicPr>
            <a:picLocks noChangeAspect="1"/>
          </p:cNvPicPr>
          <p:nvPr/>
        </p:nvPicPr>
        <p:blipFill>
          <a:blip r:embed="rId3"/>
          <a:stretch>
            <a:fillRect/>
          </a:stretch>
        </p:blipFill>
        <p:spPr>
          <a:xfrm rot="20700000">
            <a:off x="728696" y="2009996"/>
            <a:ext cx="3680357" cy="3987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qr code with red circles&#10;&#10;Description automatically generated">
            <a:extLst>
              <a:ext uri="{FF2B5EF4-FFF2-40B4-BE49-F238E27FC236}">
                <a16:creationId xmlns:a16="http://schemas.microsoft.com/office/drawing/2014/main" id="{FCB42C60-E56B-D586-FC3A-388406AE4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462" y="3333749"/>
            <a:ext cx="2886075" cy="2886075"/>
          </a:xfrm>
          <a:prstGeom prst="rect">
            <a:avLst/>
          </a:prstGeom>
        </p:spPr>
      </p:pic>
    </p:spTree>
    <p:extLst>
      <p:ext uri="{BB962C8B-B14F-4D97-AF65-F5344CB8AC3E}">
        <p14:creationId xmlns:p14="http://schemas.microsoft.com/office/powerpoint/2010/main" val="3396968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ormAutofit/>
          </a:bodyPr>
          <a:lstStyle/>
          <a:p>
            <a:r>
              <a:rPr lang="en-US" sz="3600" dirty="0"/>
              <a:t>2023/24 Fiscal Year </a:t>
            </a:r>
            <a:br>
              <a:rPr lang="en-US" sz="3600" dirty="0"/>
            </a:br>
            <a:r>
              <a:rPr lang="en-US" dirty="0"/>
              <a:t>Area Levy Comparison</a:t>
            </a:r>
          </a:p>
        </p:txBody>
      </p:sp>
      <p:sp>
        <p:nvSpPr>
          <p:cNvPr id="3" name="Content Placeholder 2"/>
          <p:cNvSpPr>
            <a:spLocks noGrp="1"/>
          </p:cNvSpPr>
          <p:nvPr>
            <p:ph idx="1"/>
          </p:nvPr>
        </p:nvSpPr>
        <p:spPr>
          <a:xfrm>
            <a:off x="1979525" y="1846263"/>
            <a:ext cx="9175838" cy="4022725"/>
          </a:xfrm>
        </p:spPr>
        <p:txBody>
          <a:bodyPr>
            <a:normAutofit fontScale="70000" lnSpcReduction="20000"/>
          </a:bodyPr>
          <a:lstStyle/>
          <a:p>
            <a:pPr marL="0" indent="0">
              <a:buNone/>
              <a:tabLst>
                <a:tab pos="6862763" algn="r"/>
              </a:tabLst>
            </a:pPr>
            <a:r>
              <a:rPr lang="en-US" altLang="en-US" dirty="0">
                <a:solidFill>
                  <a:schemeClr val="tx1"/>
                </a:solidFill>
                <a:latin typeface="Aptos" panose="020B0004020202020204" pitchFamily="34" charset="0"/>
              </a:rPr>
              <a:t>Wayne Community Schools	1.019535</a:t>
            </a:r>
          </a:p>
          <a:p>
            <a:pPr marL="0" indent="0">
              <a:buNone/>
              <a:tabLst>
                <a:tab pos="6862763" algn="r"/>
              </a:tabLst>
            </a:pPr>
            <a:r>
              <a:rPr lang="en-US" altLang="en-US" dirty="0" err="1">
                <a:solidFill>
                  <a:schemeClr val="tx1"/>
                </a:solidFill>
                <a:latin typeface="Aptos" panose="020B0004020202020204" pitchFamily="34" charset="0"/>
              </a:rPr>
              <a:t>Winside</a:t>
            </a:r>
            <a:r>
              <a:rPr lang="en-US" altLang="en-US" dirty="0">
                <a:solidFill>
                  <a:schemeClr val="tx1"/>
                </a:solidFill>
                <a:latin typeface="Aptos" panose="020B0004020202020204" pitchFamily="34" charset="0"/>
              </a:rPr>
              <a:t> Public Schools	0.860691</a:t>
            </a:r>
          </a:p>
          <a:p>
            <a:pPr marL="0" indent="0">
              <a:buNone/>
              <a:tabLst>
                <a:tab pos="6862763" algn="r"/>
              </a:tabLst>
            </a:pPr>
            <a:r>
              <a:rPr lang="en-US" altLang="en-US" dirty="0" err="1">
                <a:solidFill>
                  <a:schemeClr val="tx1"/>
                </a:solidFill>
                <a:latin typeface="Aptos" panose="020B0004020202020204" pitchFamily="34" charset="0"/>
              </a:rPr>
              <a:t>Wausa</a:t>
            </a:r>
            <a:r>
              <a:rPr lang="en-US" altLang="en-US" dirty="0">
                <a:solidFill>
                  <a:schemeClr val="tx1"/>
                </a:solidFill>
                <a:latin typeface="Aptos" panose="020B0004020202020204" pitchFamily="34" charset="0"/>
              </a:rPr>
              <a:t> Public Schools	0.850940</a:t>
            </a:r>
          </a:p>
          <a:p>
            <a:pPr marL="0" indent="0">
              <a:buNone/>
              <a:tabLst>
                <a:tab pos="6862763" algn="r"/>
              </a:tabLst>
            </a:pPr>
            <a:r>
              <a:rPr lang="en-US" altLang="en-US" dirty="0">
                <a:solidFill>
                  <a:schemeClr val="tx1"/>
                </a:solidFill>
                <a:latin typeface="Aptos" panose="020B0004020202020204" pitchFamily="34" charset="0"/>
              </a:rPr>
              <a:t>Pierce Public Schools	0.823448</a:t>
            </a:r>
          </a:p>
          <a:p>
            <a:pPr marL="0" indent="0">
              <a:buNone/>
              <a:tabLst>
                <a:tab pos="6862763" algn="r"/>
              </a:tabLst>
            </a:pPr>
            <a:r>
              <a:rPr lang="en-US" altLang="en-US" dirty="0">
                <a:solidFill>
                  <a:schemeClr val="tx1"/>
                </a:solidFill>
                <a:latin typeface="Aptos" panose="020B0004020202020204" pitchFamily="34" charset="0"/>
              </a:rPr>
              <a:t>LCC Public Schools	0.792679</a:t>
            </a:r>
          </a:p>
          <a:p>
            <a:pPr marL="0" indent="0">
              <a:buNone/>
              <a:tabLst>
                <a:tab pos="6862763" algn="r"/>
              </a:tabLst>
            </a:pPr>
            <a:r>
              <a:rPr lang="en-US" altLang="en-US" dirty="0">
                <a:solidFill>
                  <a:schemeClr val="tx1"/>
                </a:solidFill>
                <a:latin typeface="Aptos" panose="020B0004020202020204" pitchFamily="34" charset="0"/>
              </a:rPr>
              <a:t>Osmond Public Schools	0.733131</a:t>
            </a:r>
          </a:p>
          <a:p>
            <a:pPr marL="0" indent="0">
              <a:buNone/>
              <a:tabLst>
                <a:tab pos="6862763" algn="r"/>
              </a:tabLst>
            </a:pPr>
            <a:r>
              <a:rPr lang="en-US" altLang="en-US" dirty="0">
                <a:solidFill>
                  <a:schemeClr val="tx1"/>
                </a:solidFill>
                <a:latin typeface="Aptos" panose="020B0004020202020204" pitchFamily="34" charset="0"/>
              </a:rPr>
              <a:t>Allen Consolidated Schools	0.647255</a:t>
            </a:r>
          </a:p>
          <a:p>
            <a:pPr marL="0" indent="0">
              <a:buNone/>
              <a:tabLst>
                <a:tab pos="6862763" algn="r"/>
              </a:tabLst>
            </a:pPr>
            <a:r>
              <a:rPr lang="en-US" altLang="en-US" dirty="0">
                <a:solidFill>
                  <a:schemeClr val="tx1"/>
                </a:solidFill>
                <a:latin typeface="Aptos" panose="020B0004020202020204" pitchFamily="34" charset="0"/>
              </a:rPr>
              <a:t>Hartington Newcastle PS	0.495307</a:t>
            </a:r>
          </a:p>
          <a:p>
            <a:pPr marL="0" indent="0">
              <a:buNone/>
              <a:tabLst>
                <a:tab pos="6862763" algn="r"/>
              </a:tabLst>
            </a:pPr>
            <a:r>
              <a:rPr lang="en-US" altLang="en-US" sz="3600" b="1" dirty="0">
                <a:solidFill>
                  <a:schemeClr val="tx1"/>
                </a:solidFill>
                <a:effectLst>
                  <a:outerShdw blurRad="38100" dist="38100" dir="2700000" algn="tl">
                    <a:srgbClr val="000000">
                      <a:alpha val="43137"/>
                    </a:srgbClr>
                  </a:outerShdw>
                </a:effectLst>
                <a:highlight>
                  <a:srgbClr val="FFFF00"/>
                </a:highlight>
                <a:latin typeface="Aptos" panose="020B0004020202020204" pitchFamily="34" charset="0"/>
              </a:rPr>
              <a:t>Randolph Public Schools	0.418675</a:t>
            </a:r>
          </a:p>
          <a:p>
            <a:endParaRPr lang="en-US" dirty="0"/>
          </a:p>
        </p:txBody>
      </p:sp>
    </p:spTree>
    <p:extLst>
      <p:ext uri="{BB962C8B-B14F-4D97-AF65-F5344CB8AC3E}">
        <p14:creationId xmlns:p14="http://schemas.microsoft.com/office/powerpoint/2010/main" val="624153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9477" y="2042160"/>
            <a:ext cx="9186203" cy="4023360"/>
          </a:xfrm>
        </p:spPr>
        <p:txBody>
          <a:bodyPr>
            <a:normAutofit fontScale="92500" lnSpcReduction="20000"/>
          </a:bodyPr>
          <a:lstStyle/>
          <a:p>
            <a:pPr marL="120650" indent="0">
              <a:buNone/>
              <a:tabLst>
                <a:tab pos="6862763" algn="r"/>
              </a:tabLst>
            </a:pPr>
            <a:r>
              <a:rPr lang="en-US" altLang="en-US" sz="2700" dirty="0">
                <a:solidFill>
                  <a:schemeClr val="tx1"/>
                </a:solidFill>
                <a:latin typeface="Aptos" panose="020B0004020202020204" pitchFamily="34" charset="0"/>
              </a:rPr>
              <a:t>Hartington Newcastle PS	$1,268,850,009</a:t>
            </a:r>
          </a:p>
          <a:p>
            <a:pPr marL="120650" indent="0">
              <a:buNone/>
              <a:tabLst>
                <a:tab pos="6862763" algn="r"/>
              </a:tabLst>
            </a:pPr>
            <a:r>
              <a:rPr lang="en-US" altLang="en-US" sz="2700" dirty="0">
                <a:solidFill>
                  <a:schemeClr val="tx1"/>
                </a:solidFill>
                <a:latin typeface="Aptos" panose="020B0004020202020204" pitchFamily="34" charset="0"/>
              </a:rPr>
              <a:t>Wayne Community Schools	$1,184,196,049</a:t>
            </a:r>
          </a:p>
          <a:p>
            <a:pPr marL="120650" indent="0">
              <a:buNone/>
              <a:tabLst>
                <a:tab pos="6862763" algn="r"/>
              </a:tabLst>
            </a:pPr>
            <a:r>
              <a:rPr lang="en-US" altLang="en-US" sz="2700" dirty="0">
                <a:solidFill>
                  <a:schemeClr val="tx1"/>
                </a:solidFill>
                <a:latin typeface="Aptos" panose="020B0004020202020204" pitchFamily="34" charset="0"/>
              </a:rPr>
              <a:t>LCC Public Schools	$1,102,258,192</a:t>
            </a:r>
          </a:p>
          <a:p>
            <a:pPr marL="120650" indent="0">
              <a:buNone/>
              <a:tabLst>
                <a:tab pos="6862763" algn="r"/>
              </a:tabLst>
            </a:pPr>
            <a:r>
              <a:rPr lang="en-US" altLang="en-US" sz="2700" dirty="0">
                <a:solidFill>
                  <a:schemeClr val="tx1"/>
                </a:solidFill>
                <a:latin typeface="Aptos" panose="020B0004020202020204" pitchFamily="34" charset="0"/>
              </a:rPr>
              <a:t>Pierce Public Schools	$962,367,704</a:t>
            </a:r>
          </a:p>
          <a:p>
            <a:pPr marL="120650" indent="0">
              <a:buNone/>
              <a:tabLst>
                <a:tab pos="6862763" algn="r"/>
              </a:tabLst>
            </a:pPr>
            <a:r>
              <a:rPr lang="en-US" altLang="en-US" sz="2700" b="1" dirty="0">
                <a:solidFill>
                  <a:schemeClr val="tx1"/>
                </a:solidFill>
                <a:effectLst>
                  <a:outerShdw blurRad="38100" dist="38100" dir="2700000" algn="tl">
                    <a:srgbClr val="000000">
                      <a:alpha val="43137"/>
                    </a:srgbClr>
                  </a:outerShdw>
                </a:effectLst>
                <a:highlight>
                  <a:srgbClr val="FFFF00"/>
                </a:highlight>
                <a:latin typeface="Aptos" panose="020B0004020202020204" pitchFamily="34" charset="0"/>
              </a:rPr>
              <a:t>Randolph Public Schools	$798,574,991</a:t>
            </a:r>
          </a:p>
          <a:p>
            <a:pPr marL="120650" indent="0">
              <a:buNone/>
              <a:tabLst>
                <a:tab pos="6862763" algn="r"/>
              </a:tabLst>
            </a:pPr>
            <a:r>
              <a:rPr lang="en-US" altLang="en-US" sz="2700" dirty="0" err="1">
                <a:solidFill>
                  <a:schemeClr val="tx1"/>
                </a:solidFill>
                <a:latin typeface="Aptos" panose="020B0004020202020204" pitchFamily="34" charset="0"/>
              </a:rPr>
              <a:t>Winside</a:t>
            </a:r>
            <a:r>
              <a:rPr lang="en-US" altLang="en-US" sz="2700" dirty="0">
                <a:solidFill>
                  <a:schemeClr val="tx1"/>
                </a:solidFill>
                <a:latin typeface="Aptos" panose="020B0004020202020204" pitchFamily="34" charset="0"/>
              </a:rPr>
              <a:t> Public Schools	$525,770,779</a:t>
            </a:r>
          </a:p>
          <a:p>
            <a:pPr marL="120650" indent="0">
              <a:buNone/>
              <a:tabLst>
                <a:tab pos="6862763" algn="r"/>
              </a:tabLst>
            </a:pPr>
            <a:r>
              <a:rPr lang="en-US" altLang="en-US" sz="2700" dirty="0">
                <a:solidFill>
                  <a:schemeClr val="tx1"/>
                </a:solidFill>
                <a:latin typeface="Aptos" panose="020B0004020202020204" pitchFamily="34" charset="0"/>
              </a:rPr>
              <a:t>Osmond Public Schools	$452,176,084</a:t>
            </a:r>
          </a:p>
          <a:p>
            <a:pPr marL="120650" indent="0">
              <a:buNone/>
              <a:tabLst>
                <a:tab pos="6862763" algn="r"/>
              </a:tabLst>
            </a:pPr>
            <a:r>
              <a:rPr lang="en-US" altLang="en-US" sz="2700" dirty="0">
                <a:solidFill>
                  <a:schemeClr val="tx1"/>
                </a:solidFill>
                <a:latin typeface="Aptos" panose="020B0004020202020204" pitchFamily="34" charset="0"/>
              </a:rPr>
              <a:t>Allen Consolidated Schools	$405,754,096</a:t>
            </a:r>
          </a:p>
          <a:p>
            <a:pPr marL="0" indent="0">
              <a:buNone/>
              <a:tabLst>
                <a:tab pos="6862763" algn="r"/>
              </a:tabLst>
            </a:pPr>
            <a:r>
              <a:rPr lang="en-US" altLang="en-US" sz="2700" dirty="0">
                <a:solidFill>
                  <a:schemeClr val="tx1"/>
                </a:solidFill>
                <a:latin typeface="Aptos" panose="020B0004020202020204" pitchFamily="34" charset="0"/>
              </a:rPr>
              <a:t> </a:t>
            </a:r>
            <a:r>
              <a:rPr lang="en-US" altLang="en-US" sz="2700" dirty="0" err="1">
                <a:solidFill>
                  <a:schemeClr val="tx1"/>
                </a:solidFill>
                <a:latin typeface="Aptos" panose="020B0004020202020204" pitchFamily="34" charset="0"/>
              </a:rPr>
              <a:t>Wausa</a:t>
            </a:r>
            <a:r>
              <a:rPr lang="en-US" altLang="en-US" sz="2700" dirty="0">
                <a:solidFill>
                  <a:schemeClr val="tx1"/>
                </a:solidFill>
                <a:latin typeface="Aptos" panose="020B0004020202020204" pitchFamily="34" charset="0"/>
              </a:rPr>
              <a:t> Public Schools	$405,057,688</a:t>
            </a:r>
          </a:p>
          <a:p>
            <a:pPr marL="0" indent="0">
              <a:buNone/>
            </a:pPr>
            <a:endParaRPr lang="en-US" dirty="0"/>
          </a:p>
        </p:txBody>
      </p:sp>
      <p:sp>
        <p:nvSpPr>
          <p:cNvPr id="4" name="Title 1">
            <a:extLst>
              <a:ext uri="{FF2B5EF4-FFF2-40B4-BE49-F238E27FC236}">
                <a16:creationId xmlns:a16="http://schemas.microsoft.com/office/drawing/2014/main" id="{7F6D8470-605C-FCF1-63F4-072E936D9FC8}"/>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Congenial Black" panose="02000503040000020004" pitchFamily="2" charset="0"/>
                <a:ea typeface="+mj-ea"/>
                <a:cs typeface="+mj-cs"/>
              </a:defRPr>
            </a:lvl1pPr>
          </a:lstStyle>
          <a:p>
            <a:r>
              <a:rPr lang="en-US" sz="3600" dirty="0"/>
              <a:t>2023/24 Fiscal Year </a:t>
            </a:r>
            <a:br>
              <a:rPr lang="en-US" sz="3600" dirty="0"/>
            </a:br>
            <a:r>
              <a:rPr lang="en-US" dirty="0"/>
              <a:t>Area Valuation Comparison</a:t>
            </a:r>
          </a:p>
        </p:txBody>
      </p:sp>
    </p:spTree>
    <p:extLst>
      <p:ext uri="{BB962C8B-B14F-4D97-AF65-F5344CB8AC3E}">
        <p14:creationId xmlns:p14="http://schemas.microsoft.com/office/powerpoint/2010/main" val="3726784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ormAutofit/>
          </a:bodyPr>
          <a:lstStyle/>
          <a:p>
            <a:r>
              <a:rPr lang="en-US" sz="3600" dirty="0"/>
              <a:t>2023/24 Fiscal Year </a:t>
            </a:r>
            <a:br>
              <a:rPr lang="en-US" sz="4800" dirty="0"/>
            </a:br>
            <a:r>
              <a:rPr lang="en-US" dirty="0"/>
              <a:t>Tax Request Comparison</a:t>
            </a:r>
          </a:p>
        </p:txBody>
      </p:sp>
      <p:sp>
        <p:nvSpPr>
          <p:cNvPr id="3" name="Content Placeholder 2"/>
          <p:cNvSpPr>
            <a:spLocks noGrp="1"/>
          </p:cNvSpPr>
          <p:nvPr>
            <p:ph idx="1"/>
          </p:nvPr>
        </p:nvSpPr>
        <p:spPr>
          <a:xfrm>
            <a:off x="1989573" y="1846263"/>
            <a:ext cx="9165789" cy="4022725"/>
          </a:xfrm>
        </p:spPr>
        <p:txBody>
          <a:bodyPr>
            <a:normAutofit fontScale="70000" lnSpcReduction="20000"/>
          </a:bodyPr>
          <a:lstStyle/>
          <a:p>
            <a:pPr marL="0" indent="0">
              <a:buNone/>
              <a:tabLst>
                <a:tab pos="6862763" algn="r"/>
              </a:tabLst>
            </a:pPr>
            <a:r>
              <a:rPr lang="en-US" altLang="en-US" dirty="0">
                <a:solidFill>
                  <a:schemeClr val="tx1"/>
                </a:solidFill>
                <a:latin typeface="Aptos" panose="020B0004020202020204" pitchFamily="34" charset="0"/>
              </a:rPr>
              <a:t>Wayne Community Schools	$11,791,452</a:t>
            </a:r>
          </a:p>
          <a:p>
            <a:pPr marL="0" indent="0">
              <a:buNone/>
              <a:tabLst>
                <a:tab pos="6862763" algn="r"/>
              </a:tabLst>
            </a:pPr>
            <a:r>
              <a:rPr lang="en-US" altLang="en-US" dirty="0">
                <a:solidFill>
                  <a:schemeClr val="tx1"/>
                </a:solidFill>
                <a:latin typeface="Aptos" panose="020B0004020202020204" pitchFamily="34" charset="0"/>
              </a:rPr>
              <a:t>LCC Public Schools	$ 8,737,374</a:t>
            </a:r>
          </a:p>
          <a:p>
            <a:pPr marL="0" indent="0">
              <a:buNone/>
              <a:tabLst>
                <a:tab pos="6862763" algn="r"/>
              </a:tabLst>
            </a:pPr>
            <a:r>
              <a:rPr lang="en-US" altLang="en-US" dirty="0">
                <a:solidFill>
                  <a:schemeClr val="tx1"/>
                </a:solidFill>
                <a:latin typeface="Aptos" panose="020B0004020202020204" pitchFamily="34" charset="0"/>
              </a:rPr>
              <a:t>Pierce Public Schools	 $ 7,924,602</a:t>
            </a:r>
          </a:p>
          <a:p>
            <a:pPr marL="0" indent="0">
              <a:buNone/>
              <a:tabLst>
                <a:tab pos="6862763" algn="r"/>
              </a:tabLst>
            </a:pPr>
            <a:r>
              <a:rPr lang="en-US" altLang="en-US" dirty="0">
                <a:solidFill>
                  <a:schemeClr val="tx1"/>
                </a:solidFill>
                <a:latin typeface="Aptos" panose="020B0004020202020204" pitchFamily="34" charset="0"/>
              </a:rPr>
              <a:t>Hartington Newcastle PS	 $ 6,284,706</a:t>
            </a:r>
          </a:p>
          <a:p>
            <a:pPr marL="0" indent="0">
              <a:buNone/>
              <a:tabLst>
                <a:tab pos="6862763" algn="r"/>
              </a:tabLst>
            </a:pPr>
            <a:r>
              <a:rPr lang="en-US" altLang="en-US" dirty="0" err="1">
                <a:solidFill>
                  <a:schemeClr val="tx1"/>
                </a:solidFill>
                <a:latin typeface="Aptos" panose="020B0004020202020204" pitchFamily="34" charset="0"/>
              </a:rPr>
              <a:t>Winside</a:t>
            </a:r>
            <a:r>
              <a:rPr lang="en-US" altLang="en-US" dirty="0">
                <a:solidFill>
                  <a:schemeClr val="tx1"/>
                </a:solidFill>
                <a:latin typeface="Aptos" panose="020B0004020202020204" pitchFamily="34" charset="0"/>
              </a:rPr>
              <a:t> Public Schools	 $ 4,526,671</a:t>
            </a:r>
          </a:p>
          <a:p>
            <a:pPr marL="0" indent="0">
              <a:buNone/>
              <a:tabLst>
                <a:tab pos="6862763" algn="r"/>
              </a:tabLst>
            </a:pPr>
            <a:r>
              <a:rPr lang="en-US" altLang="en-US" dirty="0" err="1">
                <a:solidFill>
                  <a:schemeClr val="tx1"/>
                </a:solidFill>
                <a:latin typeface="Aptos" panose="020B0004020202020204" pitchFamily="34" charset="0"/>
              </a:rPr>
              <a:t>Wausa</a:t>
            </a:r>
            <a:r>
              <a:rPr lang="en-US" altLang="en-US" dirty="0">
                <a:solidFill>
                  <a:schemeClr val="tx1"/>
                </a:solidFill>
                <a:latin typeface="Aptos" panose="020B0004020202020204" pitchFamily="34" charset="0"/>
              </a:rPr>
              <a:t> Public Schools	 $ 3,446,802</a:t>
            </a:r>
          </a:p>
          <a:p>
            <a:pPr marL="0" indent="0">
              <a:buNone/>
              <a:tabLst>
                <a:tab pos="6862763" algn="r"/>
              </a:tabLst>
            </a:pPr>
            <a:r>
              <a:rPr lang="en-US" altLang="en-US" sz="3600" b="1" dirty="0">
                <a:solidFill>
                  <a:schemeClr val="tx1"/>
                </a:solidFill>
                <a:effectLst>
                  <a:outerShdw blurRad="38100" dist="38100" dir="2700000" algn="tl">
                    <a:srgbClr val="000000">
                      <a:alpha val="43137"/>
                    </a:srgbClr>
                  </a:outerShdw>
                </a:effectLst>
                <a:highlight>
                  <a:srgbClr val="FFFF00"/>
                </a:highlight>
                <a:latin typeface="Aptos" panose="020B0004020202020204" pitchFamily="34" charset="0"/>
              </a:rPr>
              <a:t>Randolph Public Schools	$3,343,434</a:t>
            </a:r>
          </a:p>
          <a:p>
            <a:pPr marL="0" indent="0">
              <a:buNone/>
              <a:tabLst>
                <a:tab pos="6862763" algn="r"/>
              </a:tabLst>
            </a:pPr>
            <a:r>
              <a:rPr lang="en-US" altLang="en-US" dirty="0">
                <a:solidFill>
                  <a:schemeClr val="tx1"/>
                </a:solidFill>
                <a:latin typeface="Aptos" panose="020B0004020202020204" pitchFamily="34" charset="0"/>
              </a:rPr>
              <a:t>Osmond Public Schools	 $ 3,315,040</a:t>
            </a:r>
          </a:p>
          <a:p>
            <a:pPr marL="0" indent="0">
              <a:buNone/>
              <a:tabLst>
                <a:tab pos="6862763" algn="r"/>
              </a:tabLst>
            </a:pPr>
            <a:r>
              <a:rPr lang="en-US" altLang="en-US" dirty="0">
                <a:solidFill>
                  <a:schemeClr val="tx1"/>
                </a:solidFill>
                <a:latin typeface="Aptos" panose="020B0004020202020204" pitchFamily="34" charset="0"/>
              </a:rPr>
              <a:t>Allen Consolidated Schools	 $ 2,626,263</a:t>
            </a:r>
          </a:p>
          <a:p>
            <a:endParaRPr lang="en-US" dirty="0"/>
          </a:p>
        </p:txBody>
      </p:sp>
    </p:spTree>
    <p:extLst>
      <p:ext uri="{BB962C8B-B14F-4D97-AF65-F5344CB8AC3E}">
        <p14:creationId xmlns:p14="http://schemas.microsoft.com/office/powerpoint/2010/main" val="1884776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B51F0-4413-4C2A-13A2-77785274BB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7BA537-51A5-70CC-B5CB-64A771B6CADD}"/>
              </a:ext>
            </a:extLst>
          </p:cNvPr>
          <p:cNvSpPr>
            <a:spLocks noGrp="1"/>
          </p:cNvSpPr>
          <p:nvPr>
            <p:ph type="title"/>
          </p:nvPr>
        </p:nvSpPr>
        <p:spPr>
          <a:xfrm>
            <a:off x="1097280" y="286603"/>
            <a:ext cx="10058400" cy="1450757"/>
          </a:xfrm>
        </p:spPr>
        <p:txBody>
          <a:bodyPr>
            <a:normAutofit/>
          </a:bodyPr>
          <a:lstStyle/>
          <a:p>
            <a:r>
              <a:rPr lang="en-US" sz="3600" dirty="0"/>
              <a:t>2023/24 Fiscal Year</a:t>
            </a:r>
            <a:br>
              <a:rPr lang="en-US" dirty="0"/>
            </a:br>
            <a:r>
              <a:rPr lang="en-US" dirty="0"/>
              <a:t>Area Per Pupil Cost </a:t>
            </a:r>
          </a:p>
        </p:txBody>
      </p:sp>
      <p:sp>
        <p:nvSpPr>
          <p:cNvPr id="9" name="Content Placeholder 2">
            <a:extLst>
              <a:ext uri="{FF2B5EF4-FFF2-40B4-BE49-F238E27FC236}">
                <a16:creationId xmlns:a16="http://schemas.microsoft.com/office/drawing/2014/main" id="{5CBEB0CD-8964-9046-81CF-B495FB472407}"/>
              </a:ext>
            </a:extLst>
          </p:cNvPr>
          <p:cNvSpPr txBox="1">
            <a:spLocks/>
          </p:cNvSpPr>
          <p:nvPr/>
        </p:nvSpPr>
        <p:spPr>
          <a:xfrm>
            <a:off x="1979525" y="1846263"/>
            <a:ext cx="9175837" cy="4022725"/>
          </a:xfrm>
          <a:prstGeom prst="rect">
            <a:avLst/>
          </a:prstGeom>
        </p:spPr>
        <p:txBody>
          <a:bodyPr vert="horz" lIns="0" tIns="45720" rIns="0" bIns="45720" rtlCol="0">
            <a:normAutofit fontScale="70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600" kern="1200">
                <a:solidFill>
                  <a:schemeClr val="tx1">
                    <a:lumMod val="75000"/>
                    <a:lumOff val="25000"/>
                  </a:schemeClr>
                </a:solidFill>
                <a:latin typeface="+mj-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800" kern="1200">
                <a:solidFill>
                  <a:schemeClr val="tx1">
                    <a:lumMod val="75000"/>
                    <a:lumOff val="25000"/>
                  </a:schemeClr>
                </a:solidFill>
                <a:latin typeface="+mj-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j-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j-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j-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tabLst>
                <a:tab pos="6862763" algn="r"/>
              </a:tabLst>
            </a:pPr>
            <a:r>
              <a:rPr lang="en-US" altLang="en-US" dirty="0">
                <a:solidFill>
                  <a:schemeClr val="tx1"/>
                </a:solidFill>
                <a:latin typeface="Aptos" panose="020B0004020202020204" pitchFamily="34" charset="0"/>
              </a:rPr>
              <a:t>Allen Consolidated Schools	$30,394</a:t>
            </a:r>
          </a:p>
          <a:p>
            <a:pPr marL="0" indent="0">
              <a:buNone/>
              <a:tabLst>
                <a:tab pos="6862763" algn="r"/>
              </a:tabLst>
            </a:pPr>
            <a:r>
              <a:rPr lang="en-US" altLang="en-US" dirty="0">
                <a:solidFill>
                  <a:schemeClr val="tx1"/>
                </a:solidFill>
                <a:latin typeface="Aptos" panose="020B0004020202020204" pitchFamily="34" charset="0"/>
              </a:rPr>
              <a:t>LCC Public Schools	$26,719</a:t>
            </a:r>
          </a:p>
          <a:p>
            <a:pPr marL="0" indent="0">
              <a:buNone/>
              <a:tabLst>
                <a:tab pos="6862763" algn="r"/>
              </a:tabLst>
            </a:pPr>
            <a:r>
              <a:rPr lang="en-US" altLang="en-US" dirty="0">
                <a:solidFill>
                  <a:schemeClr val="tx1"/>
                </a:solidFill>
                <a:latin typeface="Aptos" panose="020B0004020202020204" pitchFamily="34" charset="0"/>
              </a:rPr>
              <a:t>Osmond Public Schools	$25,728</a:t>
            </a:r>
          </a:p>
          <a:p>
            <a:pPr marL="0" indent="0">
              <a:buNone/>
              <a:tabLst>
                <a:tab pos="6862763" algn="r"/>
              </a:tabLst>
            </a:pPr>
            <a:r>
              <a:rPr lang="en-US" altLang="en-US" dirty="0" err="1">
                <a:solidFill>
                  <a:schemeClr val="tx1"/>
                </a:solidFill>
                <a:latin typeface="Aptos" panose="020B0004020202020204" pitchFamily="34" charset="0"/>
              </a:rPr>
              <a:t>Wausa</a:t>
            </a:r>
            <a:r>
              <a:rPr lang="en-US" altLang="en-US" dirty="0">
                <a:solidFill>
                  <a:schemeClr val="tx1"/>
                </a:solidFill>
                <a:latin typeface="Aptos" panose="020B0004020202020204" pitchFamily="34" charset="0"/>
              </a:rPr>
              <a:t> Public Schools	$21,931</a:t>
            </a:r>
          </a:p>
          <a:p>
            <a:pPr marL="0" indent="0">
              <a:buNone/>
              <a:tabLst>
                <a:tab pos="6862763" algn="r"/>
              </a:tabLst>
            </a:pPr>
            <a:r>
              <a:rPr lang="en-US" altLang="en-US" dirty="0" err="1">
                <a:solidFill>
                  <a:schemeClr val="tx1"/>
                </a:solidFill>
                <a:latin typeface="Aptos" panose="020B0004020202020204" pitchFamily="34" charset="0"/>
              </a:rPr>
              <a:t>Winside</a:t>
            </a:r>
            <a:r>
              <a:rPr lang="en-US" altLang="en-US" dirty="0">
                <a:solidFill>
                  <a:schemeClr val="tx1"/>
                </a:solidFill>
                <a:latin typeface="Aptos" panose="020B0004020202020204" pitchFamily="34" charset="0"/>
              </a:rPr>
              <a:t> Public Schools	$21,900</a:t>
            </a:r>
          </a:p>
          <a:p>
            <a:pPr marL="0" indent="0">
              <a:buNone/>
              <a:tabLst>
                <a:tab pos="6862763" algn="r"/>
              </a:tabLst>
            </a:pPr>
            <a:r>
              <a:rPr lang="en-US" altLang="en-US" sz="3600" b="1" dirty="0">
                <a:solidFill>
                  <a:schemeClr val="tx1"/>
                </a:solidFill>
                <a:effectLst>
                  <a:outerShdw blurRad="38100" dist="38100" dir="2700000" algn="tl">
                    <a:srgbClr val="000000">
                      <a:alpha val="43137"/>
                    </a:srgbClr>
                  </a:outerShdw>
                </a:effectLst>
                <a:highlight>
                  <a:srgbClr val="FFFF00"/>
                </a:highlight>
                <a:latin typeface="Aptos" panose="020B0004020202020204" pitchFamily="34" charset="0"/>
              </a:rPr>
              <a:t>Randolph Public Schools	$21,661</a:t>
            </a:r>
          </a:p>
          <a:p>
            <a:pPr marL="0" indent="0">
              <a:buNone/>
              <a:tabLst>
                <a:tab pos="6862763" algn="r"/>
              </a:tabLst>
            </a:pPr>
            <a:r>
              <a:rPr lang="en-US" altLang="en-US" dirty="0">
                <a:solidFill>
                  <a:schemeClr val="tx1"/>
                </a:solidFill>
                <a:latin typeface="Aptos" panose="020B0004020202020204" pitchFamily="34" charset="0"/>
              </a:rPr>
              <a:t>Hartington Newcastle PS	$20,936</a:t>
            </a:r>
          </a:p>
          <a:p>
            <a:pPr marL="0" indent="0">
              <a:buNone/>
              <a:tabLst>
                <a:tab pos="6862763" algn="r"/>
              </a:tabLst>
            </a:pPr>
            <a:r>
              <a:rPr lang="en-US" altLang="en-US" dirty="0">
                <a:solidFill>
                  <a:schemeClr val="tx1"/>
                </a:solidFill>
                <a:latin typeface="Aptos" panose="020B0004020202020204" pitchFamily="34" charset="0"/>
              </a:rPr>
              <a:t>Pierce Public Schools	$15,526</a:t>
            </a:r>
          </a:p>
          <a:p>
            <a:pPr marL="0" indent="0">
              <a:buNone/>
              <a:tabLst>
                <a:tab pos="6862763" algn="r"/>
              </a:tabLst>
            </a:pPr>
            <a:r>
              <a:rPr lang="en-US" altLang="en-US" dirty="0">
                <a:solidFill>
                  <a:schemeClr val="tx1"/>
                </a:solidFill>
                <a:latin typeface="Aptos" panose="020B0004020202020204" pitchFamily="34" charset="0"/>
              </a:rPr>
              <a:t>Wayne Community Schools	$14,005</a:t>
            </a:r>
          </a:p>
        </p:txBody>
      </p:sp>
      <p:sp>
        <p:nvSpPr>
          <p:cNvPr id="13" name="TextBox 12">
            <a:extLst>
              <a:ext uri="{FF2B5EF4-FFF2-40B4-BE49-F238E27FC236}">
                <a16:creationId xmlns:a16="http://schemas.microsoft.com/office/drawing/2014/main" id="{C14C6FE3-F478-032B-FB68-DF4B8C1E8071}"/>
              </a:ext>
            </a:extLst>
          </p:cNvPr>
          <p:cNvSpPr txBox="1"/>
          <p:nvPr/>
        </p:nvSpPr>
        <p:spPr>
          <a:xfrm>
            <a:off x="1979525" y="5859690"/>
            <a:ext cx="6094428" cy="369332"/>
          </a:xfrm>
          <a:prstGeom prst="rect">
            <a:avLst/>
          </a:prstGeom>
          <a:noFill/>
        </p:spPr>
        <p:txBody>
          <a:bodyPr wrap="square">
            <a:spAutoFit/>
          </a:bodyPr>
          <a:lstStyle/>
          <a:p>
            <a:r>
              <a:rPr lang="en-US" altLang="en-US" dirty="0">
                <a:latin typeface="Aptos" panose="020B0004020202020204" pitchFamily="34" charset="0"/>
              </a:rPr>
              <a:t>*State Average	$16,213</a:t>
            </a:r>
          </a:p>
        </p:txBody>
      </p:sp>
    </p:spTree>
    <p:extLst>
      <p:ext uri="{BB962C8B-B14F-4D97-AF65-F5344CB8AC3E}">
        <p14:creationId xmlns:p14="http://schemas.microsoft.com/office/powerpoint/2010/main" val="2513819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41C7836-1E34-2F27-C411-AD5CDE658D13}"/>
              </a:ext>
            </a:extLst>
          </p:cNvPr>
          <p:cNvSpPr txBox="1">
            <a:spLocks/>
          </p:cNvSpPr>
          <p:nvPr/>
        </p:nvSpPr>
        <p:spPr>
          <a:xfrm>
            <a:off x="1989575" y="1846263"/>
            <a:ext cx="9165788" cy="402272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600" kern="1200">
                <a:solidFill>
                  <a:schemeClr val="tx1">
                    <a:lumMod val="75000"/>
                    <a:lumOff val="25000"/>
                  </a:schemeClr>
                </a:solidFill>
                <a:latin typeface="+mj-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800" kern="1200">
                <a:solidFill>
                  <a:schemeClr val="tx1">
                    <a:lumMod val="75000"/>
                    <a:lumOff val="25000"/>
                  </a:schemeClr>
                </a:solidFill>
                <a:latin typeface="+mj-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j-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j-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j-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600"/>
              </a:spcBef>
              <a:buNone/>
              <a:tabLst>
                <a:tab pos="6862763" algn="r"/>
              </a:tabLst>
            </a:pPr>
            <a:r>
              <a:rPr lang="en-US" altLang="en-US" sz="2500" dirty="0">
                <a:solidFill>
                  <a:schemeClr val="tx1"/>
                </a:solidFill>
                <a:latin typeface="Aptos" panose="020B0004020202020204" pitchFamily="34" charset="0"/>
              </a:rPr>
              <a:t>LCC Public Schools	$21,053</a:t>
            </a:r>
          </a:p>
          <a:p>
            <a:pPr marL="0" indent="0">
              <a:spcBef>
                <a:spcPts val="600"/>
              </a:spcBef>
              <a:buNone/>
              <a:tabLst>
                <a:tab pos="6862763" algn="r"/>
              </a:tabLst>
            </a:pPr>
            <a:r>
              <a:rPr lang="en-US" altLang="en-US" sz="2500" dirty="0">
                <a:solidFill>
                  <a:schemeClr val="tx1"/>
                </a:solidFill>
                <a:latin typeface="Aptos" panose="020B0004020202020204" pitchFamily="34" charset="0"/>
              </a:rPr>
              <a:t>Osmond Public Schools	$19,500</a:t>
            </a:r>
          </a:p>
          <a:p>
            <a:pPr marL="0" indent="0">
              <a:spcBef>
                <a:spcPts val="600"/>
              </a:spcBef>
              <a:buNone/>
              <a:tabLst>
                <a:tab pos="6862763" algn="r"/>
              </a:tabLst>
            </a:pPr>
            <a:r>
              <a:rPr lang="en-US" altLang="en-US" sz="2500" dirty="0" err="1">
                <a:solidFill>
                  <a:schemeClr val="tx1"/>
                </a:solidFill>
                <a:latin typeface="Aptos" panose="020B0004020202020204" pitchFamily="34" charset="0"/>
              </a:rPr>
              <a:t>Winside</a:t>
            </a:r>
            <a:r>
              <a:rPr lang="en-US" altLang="en-US" sz="2500" dirty="0">
                <a:solidFill>
                  <a:schemeClr val="tx1"/>
                </a:solidFill>
                <a:latin typeface="Aptos" panose="020B0004020202020204" pitchFamily="34" charset="0"/>
              </a:rPr>
              <a:t> Public Schools	$18,557</a:t>
            </a:r>
          </a:p>
          <a:p>
            <a:pPr marL="0" indent="0">
              <a:spcBef>
                <a:spcPts val="600"/>
              </a:spcBef>
              <a:buNone/>
              <a:tabLst>
                <a:tab pos="6862763" algn="r"/>
              </a:tabLst>
            </a:pPr>
            <a:r>
              <a:rPr lang="en-US" altLang="en-US" sz="2500" dirty="0">
                <a:solidFill>
                  <a:schemeClr val="tx1"/>
                </a:solidFill>
                <a:latin typeface="Aptos" panose="020B0004020202020204" pitchFamily="34" charset="0"/>
              </a:rPr>
              <a:t>Allen Consolidated Schools	$18,494</a:t>
            </a:r>
          </a:p>
          <a:p>
            <a:pPr marL="0" indent="0">
              <a:spcBef>
                <a:spcPts val="600"/>
              </a:spcBef>
              <a:buNone/>
              <a:tabLst>
                <a:tab pos="6862763" algn="r"/>
              </a:tabLst>
            </a:pPr>
            <a:r>
              <a:rPr lang="en-US" altLang="en-US" sz="2500" dirty="0" err="1">
                <a:solidFill>
                  <a:schemeClr val="tx1"/>
                </a:solidFill>
                <a:latin typeface="Aptos" panose="020B0004020202020204" pitchFamily="34" charset="0"/>
              </a:rPr>
              <a:t>Wausa</a:t>
            </a:r>
            <a:r>
              <a:rPr lang="en-US" altLang="en-US" sz="2500" dirty="0">
                <a:solidFill>
                  <a:schemeClr val="tx1"/>
                </a:solidFill>
                <a:latin typeface="Aptos" panose="020B0004020202020204" pitchFamily="34" charset="0"/>
              </a:rPr>
              <a:t> Public Schools	$15,957</a:t>
            </a:r>
          </a:p>
          <a:p>
            <a:pPr marL="0" indent="0">
              <a:spcBef>
                <a:spcPts val="600"/>
              </a:spcBef>
              <a:buNone/>
              <a:tabLst>
                <a:tab pos="6862763" algn="r"/>
              </a:tabLst>
            </a:pPr>
            <a:r>
              <a:rPr lang="en-US" altLang="en-US" sz="2500" dirty="0">
                <a:solidFill>
                  <a:schemeClr val="tx1"/>
                </a:solidFill>
                <a:latin typeface="Aptos" panose="020B0004020202020204" pitchFamily="34" charset="0"/>
              </a:rPr>
              <a:t>Hartington Newcastle PS	$15,712</a:t>
            </a:r>
          </a:p>
          <a:p>
            <a:pPr marL="0" indent="0">
              <a:spcBef>
                <a:spcPts val="600"/>
              </a:spcBef>
              <a:buNone/>
              <a:tabLst>
                <a:tab pos="6862763" algn="r"/>
              </a:tabLst>
            </a:pPr>
            <a:r>
              <a:rPr lang="en-US" altLang="en-US" sz="2400" b="1" dirty="0">
                <a:solidFill>
                  <a:schemeClr val="tx1"/>
                </a:solidFill>
                <a:effectLst>
                  <a:outerShdw blurRad="38100" dist="38100" dir="2700000" algn="tl">
                    <a:srgbClr val="000000">
                      <a:alpha val="43137"/>
                    </a:srgbClr>
                  </a:outerShdw>
                </a:effectLst>
                <a:highlight>
                  <a:srgbClr val="FFFF00"/>
                </a:highlight>
                <a:latin typeface="Aptos" panose="020B0004020202020204" pitchFamily="34" charset="0"/>
              </a:rPr>
              <a:t>Randolph Public Schools with bond	$15,631</a:t>
            </a:r>
          </a:p>
          <a:p>
            <a:pPr marL="0" indent="0">
              <a:spcBef>
                <a:spcPts val="600"/>
              </a:spcBef>
              <a:buNone/>
              <a:tabLst>
                <a:tab pos="6862763" algn="r"/>
              </a:tabLst>
            </a:pPr>
            <a:r>
              <a:rPr lang="en-US" altLang="en-US" sz="2400" b="1" dirty="0">
                <a:solidFill>
                  <a:schemeClr val="tx1"/>
                </a:solidFill>
                <a:effectLst>
                  <a:outerShdw blurRad="38100" dist="38100" dir="2700000" algn="tl">
                    <a:srgbClr val="000000">
                      <a:alpha val="43137"/>
                    </a:srgbClr>
                  </a:outerShdw>
                </a:effectLst>
                <a:highlight>
                  <a:srgbClr val="FFFF00"/>
                </a:highlight>
                <a:latin typeface="Aptos" panose="020B0004020202020204" pitchFamily="34" charset="0"/>
              </a:rPr>
              <a:t>Randolph Public Schools	$12,859</a:t>
            </a:r>
          </a:p>
          <a:p>
            <a:pPr marL="0" indent="0">
              <a:spcBef>
                <a:spcPts val="600"/>
              </a:spcBef>
              <a:buNone/>
              <a:tabLst>
                <a:tab pos="6862763" algn="r"/>
              </a:tabLst>
            </a:pPr>
            <a:r>
              <a:rPr lang="en-US" altLang="en-US" sz="2500" dirty="0">
                <a:solidFill>
                  <a:schemeClr val="tx1"/>
                </a:solidFill>
                <a:latin typeface="Aptos" panose="020B0004020202020204" pitchFamily="34" charset="0"/>
              </a:rPr>
              <a:t>Wayne Community Schools	$11,827</a:t>
            </a:r>
          </a:p>
          <a:p>
            <a:pPr marL="0" indent="0">
              <a:spcBef>
                <a:spcPts val="600"/>
              </a:spcBef>
              <a:buNone/>
              <a:tabLst>
                <a:tab pos="6862763" algn="r"/>
              </a:tabLst>
            </a:pPr>
            <a:r>
              <a:rPr lang="en-US" altLang="en-US" sz="2500" dirty="0">
                <a:solidFill>
                  <a:schemeClr val="tx1"/>
                </a:solidFill>
                <a:latin typeface="Aptos" panose="020B0004020202020204" pitchFamily="34" charset="0"/>
              </a:rPr>
              <a:t>Pierce Public Schools	$11,485</a:t>
            </a:r>
          </a:p>
          <a:p>
            <a:pPr>
              <a:spcBef>
                <a:spcPts val="600"/>
              </a:spcBef>
              <a:tabLst>
                <a:tab pos="6457950" algn="r"/>
              </a:tabLst>
            </a:pPr>
            <a:endParaRPr lang="en-US" altLang="en-US" sz="2500" dirty="0"/>
          </a:p>
        </p:txBody>
      </p:sp>
      <p:sp>
        <p:nvSpPr>
          <p:cNvPr id="10" name="Title 1">
            <a:extLst>
              <a:ext uri="{FF2B5EF4-FFF2-40B4-BE49-F238E27FC236}">
                <a16:creationId xmlns:a16="http://schemas.microsoft.com/office/drawing/2014/main" id="{641D0004-CA68-73D0-F446-7E2EDB8B7F78}"/>
              </a:ext>
            </a:extLst>
          </p:cNvPr>
          <p:cNvSpPr txBox="1">
            <a:spLocks/>
          </p:cNvSpPr>
          <p:nvPr/>
        </p:nvSpPr>
        <p:spPr>
          <a:xfrm>
            <a:off x="1179342" y="26363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Congenial Black" panose="02000503040000020004" pitchFamily="2" charset="0"/>
                <a:ea typeface="+mj-ea"/>
                <a:cs typeface="+mj-cs"/>
              </a:defRPr>
            </a:lvl1pPr>
          </a:lstStyle>
          <a:p>
            <a:r>
              <a:rPr lang="en-US" sz="3600" dirty="0"/>
              <a:t>2023/24 Fiscal Year</a:t>
            </a:r>
            <a:br>
              <a:rPr lang="en-US" sz="3600" dirty="0"/>
            </a:br>
            <a:r>
              <a:rPr lang="en-US" dirty="0"/>
              <a:t>Tax Request Per Pupil*</a:t>
            </a:r>
          </a:p>
        </p:txBody>
      </p:sp>
    </p:spTree>
    <p:extLst>
      <p:ext uri="{BB962C8B-B14F-4D97-AF65-F5344CB8AC3E}">
        <p14:creationId xmlns:p14="http://schemas.microsoft.com/office/powerpoint/2010/main" val="501075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C0B2E1-0268-42EC-ABD3-94F81A05B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sp>
        <p:nvSpPr>
          <p:cNvPr id="11" name="Rectangle 10">
            <a:extLst>
              <a:ext uri="{FF2B5EF4-FFF2-40B4-BE49-F238E27FC236}">
                <a16:creationId xmlns:a16="http://schemas.microsoft.com/office/drawing/2014/main" id="{7D2256B4-48EA-40FC-BBC0-AA1EE6E00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cxnSp>
        <p:nvCxnSpPr>
          <p:cNvPr id="13" name="Straight Connector 12">
            <a:extLst>
              <a:ext uri="{FF2B5EF4-FFF2-40B4-BE49-F238E27FC236}">
                <a16:creationId xmlns:a16="http://schemas.microsoft.com/office/drawing/2014/main" id="{3D44BCCA-102D-4A9D-B1E4-2450CAF0B0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7" name="Rectangle 16">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sp>
        <p:nvSpPr>
          <p:cNvPr id="19" name="Rectangle 18">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sp>
        <p:nvSpPr>
          <p:cNvPr id="14" name="Title 1">
            <a:extLst>
              <a:ext uri="{FF2B5EF4-FFF2-40B4-BE49-F238E27FC236}">
                <a16:creationId xmlns:a16="http://schemas.microsoft.com/office/drawing/2014/main" id="{47CF4CEA-D2DE-3207-D3FA-7554C089A48B}"/>
              </a:ext>
            </a:extLst>
          </p:cNvPr>
          <p:cNvSpPr txBox="1">
            <a:spLocks/>
          </p:cNvSpPr>
          <p:nvPr/>
        </p:nvSpPr>
        <p:spPr>
          <a:xfrm>
            <a:off x="5206952" y="1647158"/>
            <a:ext cx="5189999" cy="3563684"/>
          </a:xfrm>
          <a:prstGeom prst="rect">
            <a:avLst/>
          </a:prstGeom>
        </p:spPr>
        <p:txBody>
          <a:bodyPr vert="horz" lIns="91440" tIns="0" rIns="91440" bIns="0" rtlCol="0" anchor="b">
            <a:normAutofit fontScale="97500"/>
          </a:bodyPr>
          <a:lstStyle>
            <a:lvl1pPr algn="l" defTabSz="914400" rtl="0" eaLnBrk="1" latinLnBrk="0" hangingPunct="1">
              <a:lnSpc>
                <a:spcPct val="85000"/>
              </a:lnSpc>
              <a:spcBef>
                <a:spcPct val="0"/>
              </a:spcBef>
              <a:buNone/>
              <a:defRPr sz="3600" b="0" kern="1200" spc="-50" baseline="0">
                <a:solidFill>
                  <a:srgbClr val="FFFFFF"/>
                </a:solidFill>
                <a:latin typeface="Congenial Black" panose="02000503040000020004" pitchFamily="2" charset="0"/>
                <a:ea typeface="+mj-ea"/>
                <a:cs typeface="+mj-cs"/>
              </a:defRPr>
            </a:lvl1pPr>
          </a:lstStyle>
          <a:p>
            <a:r>
              <a:rPr lang="en-US" sz="7200" dirty="0">
                <a:solidFill>
                  <a:schemeClr val="accent2"/>
                </a:solidFill>
              </a:rPr>
              <a:t>Important </a:t>
            </a:r>
            <a:br>
              <a:rPr lang="en-US" sz="7200" dirty="0">
                <a:solidFill>
                  <a:schemeClr val="accent2"/>
                </a:solidFill>
              </a:rPr>
            </a:br>
            <a:r>
              <a:rPr lang="en-US" sz="7200" dirty="0">
                <a:solidFill>
                  <a:schemeClr val="accent2"/>
                </a:solidFill>
              </a:rPr>
              <a:t>Questions</a:t>
            </a:r>
          </a:p>
        </p:txBody>
      </p:sp>
    </p:spTree>
    <p:extLst>
      <p:ext uri="{BB962C8B-B14F-4D97-AF65-F5344CB8AC3E}">
        <p14:creationId xmlns:p14="http://schemas.microsoft.com/office/powerpoint/2010/main" val="2216273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
            <a:extLst>
              <a:ext uri="{FF2B5EF4-FFF2-40B4-BE49-F238E27FC236}">
                <a16:creationId xmlns:a16="http://schemas.microsoft.com/office/drawing/2014/main" id="{EB675503-444F-6A3C-2F16-C34CDD496303}"/>
              </a:ext>
            </a:extLst>
          </p:cNvPr>
          <p:cNvSpPr>
            <a:spLocks noGrp="1" noChangeArrowheads="1"/>
          </p:cNvSpPr>
          <p:nvPr>
            <p:ph type="title"/>
          </p:nvPr>
        </p:nvSpPr>
        <p:spPr bwMode="auto">
          <a:xfrm>
            <a:off x="1097280" y="286603"/>
            <a:ext cx="10058400" cy="1450757"/>
          </a:xfrm>
        </p:spPr>
        <p:txBody>
          <a:bodyPr wrap="square" numCol="1" anchor="t" anchorCtr="0" compatLnSpc="1">
            <a:prstTxWarp prst="textNoShape">
              <a:avLst/>
            </a:prstTxWarp>
            <a:normAutofit/>
          </a:bodyPr>
          <a:lstStyle/>
          <a:p>
            <a:r>
              <a:rPr lang="en-US" altLang="en-US" dirty="0"/>
              <a:t>How can we be sure this can be built for the amount budgeted?</a:t>
            </a:r>
          </a:p>
        </p:txBody>
      </p:sp>
      <p:sp>
        <p:nvSpPr>
          <p:cNvPr id="29699" name="Content Placeholder 1">
            <a:extLst>
              <a:ext uri="{FF2B5EF4-FFF2-40B4-BE49-F238E27FC236}">
                <a16:creationId xmlns:a16="http://schemas.microsoft.com/office/drawing/2014/main" id="{375773C8-7FC7-97C4-B339-B91ED4D51073}"/>
              </a:ext>
            </a:extLst>
          </p:cNvPr>
          <p:cNvSpPr>
            <a:spLocks noGrp="1" noChangeArrowheads="1"/>
          </p:cNvSpPr>
          <p:nvPr>
            <p:ph idx="1"/>
          </p:nvPr>
        </p:nvSpPr>
        <p:spPr bwMode="auto">
          <a:xfrm>
            <a:off x="1096963" y="1846263"/>
            <a:ext cx="10058400" cy="42905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lnSpc>
                <a:spcPct val="100000"/>
              </a:lnSpc>
              <a:spcBef>
                <a:spcPts val="600"/>
              </a:spcBef>
              <a:spcAft>
                <a:spcPts val="0"/>
              </a:spcAft>
            </a:pPr>
            <a:r>
              <a:rPr lang="en-US" altLang="en-US" dirty="0">
                <a:latin typeface="Aptos" panose="020B0004020202020204" pitchFamily="34" charset="0"/>
              </a:rPr>
              <a:t>The board engaged an architect and construction manager at the beginning of the project to ensure they are working as a team on design concepts and budgeting.  This model provides as much confidence as possible without full spec documents and actual bids. The project will be competitively bid following final construction drawings.</a:t>
            </a:r>
          </a:p>
        </p:txBody>
      </p:sp>
    </p:spTree>
    <p:extLst>
      <p:ext uri="{BB962C8B-B14F-4D97-AF65-F5344CB8AC3E}">
        <p14:creationId xmlns:p14="http://schemas.microsoft.com/office/powerpoint/2010/main" val="1961919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
            <a:extLst>
              <a:ext uri="{FF2B5EF4-FFF2-40B4-BE49-F238E27FC236}">
                <a16:creationId xmlns:a16="http://schemas.microsoft.com/office/drawing/2014/main" id="{EB675503-444F-6A3C-2F16-C34CDD496303}"/>
              </a:ext>
            </a:extLst>
          </p:cNvPr>
          <p:cNvSpPr>
            <a:spLocks noGrp="1" noChangeArrowheads="1"/>
          </p:cNvSpPr>
          <p:nvPr>
            <p:ph type="title"/>
          </p:nvPr>
        </p:nvSpPr>
        <p:spPr bwMode="auto">
          <a:xfrm>
            <a:off x="1097280" y="286603"/>
            <a:ext cx="10058400" cy="1450757"/>
          </a:xfrm>
        </p:spPr>
        <p:txBody>
          <a:bodyPr wrap="square" numCol="1" anchor="t" anchorCtr="0" compatLnSpc="1">
            <a:prstTxWarp prst="textNoShape">
              <a:avLst/>
            </a:prstTxWarp>
            <a:normAutofit/>
          </a:bodyPr>
          <a:lstStyle/>
          <a:p>
            <a:r>
              <a:rPr lang="en-US" altLang="en-US" dirty="0"/>
              <a:t>How will construction impact student learning?</a:t>
            </a:r>
          </a:p>
        </p:txBody>
      </p:sp>
      <p:sp>
        <p:nvSpPr>
          <p:cNvPr id="29699" name="Content Placeholder 1">
            <a:extLst>
              <a:ext uri="{FF2B5EF4-FFF2-40B4-BE49-F238E27FC236}">
                <a16:creationId xmlns:a16="http://schemas.microsoft.com/office/drawing/2014/main" id="{375773C8-7FC7-97C4-B339-B91ED4D51073}"/>
              </a:ext>
            </a:extLst>
          </p:cNvPr>
          <p:cNvSpPr>
            <a:spLocks noGrp="1" noChangeArrowheads="1"/>
          </p:cNvSpPr>
          <p:nvPr>
            <p:ph idx="1"/>
          </p:nvPr>
        </p:nvSpPr>
        <p:spPr bwMode="auto">
          <a:xfrm>
            <a:off x="1096962" y="2209799"/>
            <a:ext cx="10058400" cy="39270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461963" indent="-461963">
              <a:lnSpc>
                <a:spcPct val="100000"/>
              </a:lnSpc>
              <a:spcBef>
                <a:spcPts val="1800"/>
              </a:spcBef>
              <a:buFont typeface="Wingdings" panose="05000000000000000000" pitchFamily="2" charset="2"/>
              <a:buChar char="§"/>
            </a:pPr>
            <a:r>
              <a:rPr lang="en-US" altLang="en-US" sz="3200" dirty="0">
                <a:solidFill>
                  <a:schemeClr val="tx1"/>
                </a:solidFill>
                <a:latin typeface="Aptos" panose="020B0004020202020204" pitchFamily="34" charset="0"/>
              </a:rPr>
              <a:t>Most intrusive construction scheduled when school not in session</a:t>
            </a:r>
          </a:p>
          <a:p>
            <a:pPr marL="461963" indent="-461963">
              <a:lnSpc>
                <a:spcPct val="100000"/>
              </a:lnSpc>
              <a:spcBef>
                <a:spcPts val="1800"/>
              </a:spcBef>
              <a:buFont typeface="Wingdings" panose="05000000000000000000" pitchFamily="2" charset="2"/>
              <a:buChar char="§"/>
            </a:pPr>
            <a:r>
              <a:rPr lang="en-US" altLang="en-US" sz="3200" dirty="0">
                <a:solidFill>
                  <a:schemeClr val="tx1"/>
                </a:solidFill>
                <a:latin typeface="Aptos" panose="020B0004020202020204" pitchFamily="34" charset="0"/>
              </a:rPr>
              <a:t>Organized and phased approach to reduce interruption</a:t>
            </a:r>
          </a:p>
          <a:p>
            <a:pPr marL="461963" indent="-461963">
              <a:lnSpc>
                <a:spcPct val="100000"/>
              </a:lnSpc>
              <a:spcBef>
                <a:spcPts val="1800"/>
              </a:spcBef>
              <a:buFont typeface="Wingdings" panose="05000000000000000000" pitchFamily="2" charset="2"/>
              <a:buChar char="§"/>
            </a:pPr>
            <a:r>
              <a:rPr lang="en-US" altLang="en-US" sz="3200" dirty="0">
                <a:solidFill>
                  <a:schemeClr val="tx1"/>
                </a:solidFill>
                <a:latin typeface="Aptos" panose="020B0004020202020204" pitchFamily="34" charset="0"/>
              </a:rPr>
              <a:t>Focus on safety and communication</a:t>
            </a:r>
          </a:p>
          <a:p>
            <a:pPr marL="461963" indent="-461963">
              <a:lnSpc>
                <a:spcPct val="100000"/>
              </a:lnSpc>
              <a:spcBef>
                <a:spcPts val="1800"/>
              </a:spcBef>
              <a:buFont typeface="Wingdings" panose="05000000000000000000" pitchFamily="2" charset="2"/>
              <a:buChar char="§"/>
            </a:pPr>
            <a:r>
              <a:rPr lang="en-US" altLang="en-US" sz="3200" dirty="0">
                <a:solidFill>
                  <a:schemeClr val="tx1"/>
                </a:solidFill>
                <a:latin typeface="Aptos" panose="020B0004020202020204" pitchFamily="34" charset="0"/>
              </a:rPr>
              <a:t>Experience in occupied school construction </a:t>
            </a:r>
          </a:p>
        </p:txBody>
      </p:sp>
    </p:spTree>
    <p:extLst>
      <p:ext uri="{BB962C8B-B14F-4D97-AF65-F5344CB8AC3E}">
        <p14:creationId xmlns:p14="http://schemas.microsoft.com/office/powerpoint/2010/main" val="3703536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
            <a:extLst>
              <a:ext uri="{FF2B5EF4-FFF2-40B4-BE49-F238E27FC236}">
                <a16:creationId xmlns:a16="http://schemas.microsoft.com/office/drawing/2014/main" id="{EB675503-444F-6A3C-2F16-C34CDD496303}"/>
              </a:ext>
            </a:extLst>
          </p:cNvPr>
          <p:cNvSpPr>
            <a:spLocks noGrp="1" noChangeArrowheads="1"/>
          </p:cNvSpPr>
          <p:nvPr>
            <p:ph type="title"/>
          </p:nvPr>
        </p:nvSpPr>
        <p:spPr bwMode="auto">
          <a:xfrm>
            <a:off x="1097280" y="286603"/>
            <a:ext cx="10058400" cy="1450757"/>
          </a:xfrm>
        </p:spPr>
        <p:txBody>
          <a:bodyPr wrap="square" numCol="1" anchor="t" anchorCtr="0" compatLnSpc="1">
            <a:prstTxWarp prst="textNoShape">
              <a:avLst/>
            </a:prstTxWarp>
            <a:normAutofit fontScale="90000"/>
          </a:bodyPr>
          <a:lstStyle/>
          <a:p>
            <a:r>
              <a:rPr lang="en-US" altLang="en-US" dirty="0"/>
              <a:t>How will the district address other needs not included in the bond issue?</a:t>
            </a:r>
          </a:p>
        </p:txBody>
      </p:sp>
      <p:sp>
        <p:nvSpPr>
          <p:cNvPr id="29699" name="Content Placeholder 1">
            <a:extLst>
              <a:ext uri="{FF2B5EF4-FFF2-40B4-BE49-F238E27FC236}">
                <a16:creationId xmlns:a16="http://schemas.microsoft.com/office/drawing/2014/main" id="{375773C8-7FC7-97C4-B339-B91ED4D51073}"/>
              </a:ext>
            </a:extLst>
          </p:cNvPr>
          <p:cNvSpPr>
            <a:spLocks noGrp="1" noChangeArrowheads="1"/>
          </p:cNvSpPr>
          <p:nvPr>
            <p:ph idx="1"/>
          </p:nvPr>
        </p:nvSpPr>
        <p:spPr bwMode="auto">
          <a:xfrm>
            <a:off x="1096964" y="1846263"/>
            <a:ext cx="9187348" cy="4022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0000"/>
              </a:lnSpc>
            </a:pPr>
            <a:r>
              <a:rPr lang="en-US" dirty="0">
                <a:solidFill>
                  <a:schemeClr val="tx1"/>
                </a:solidFill>
                <a:latin typeface="Aptos" panose="020B0004020202020204" pitchFamily="34" charset="0"/>
              </a:rPr>
              <a:t>The district will continue to address other facility needs through the Depreciation Fund and Special Building Fund through a short- and long-term facility maintenance plan.</a:t>
            </a:r>
          </a:p>
        </p:txBody>
      </p:sp>
    </p:spTree>
    <p:extLst>
      <p:ext uri="{BB962C8B-B14F-4D97-AF65-F5344CB8AC3E}">
        <p14:creationId xmlns:p14="http://schemas.microsoft.com/office/powerpoint/2010/main" val="2734556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a:extLst>
              <a:ext uri="{FF2B5EF4-FFF2-40B4-BE49-F238E27FC236}">
                <a16:creationId xmlns:a16="http://schemas.microsoft.com/office/drawing/2014/main" id="{253B3B1E-B5EC-A8EE-C4C9-9E84FA5DE781}"/>
              </a:ext>
            </a:extLst>
          </p:cNvPr>
          <p:cNvCxnSpPr>
            <a:cxnSpLocks/>
          </p:cNvCxnSpPr>
          <p:nvPr/>
        </p:nvCxnSpPr>
        <p:spPr>
          <a:xfrm flipH="1">
            <a:off x="550611" y="4451032"/>
            <a:ext cx="10963483" cy="116585"/>
          </a:xfrm>
          <a:prstGeom prst="line">
            <a:avLst/>
          </a:prstGeom>
          <a:ln w="57150" cap="rnd">
            <a:solidFill>
              <a:schemeClr val="accent1">
                <a:lumMod val="75000"/>
                <a:alpha val="54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56BA2C6-A51A-4A92-70B6-D0395845BA6F}"/>
              </a:ext>
            </a:extLst>
          </p:cNvPr>
          <p:cNvCxnSpPr>
            <a:cxnSpLocks/>
            <a:endCxn id="88" idx="4"/>
          </p:cNvCxnSpPr>
          <p:nvPr/>
        </p:nvCxnSpPr>
        <p:spPr>
          <a:xfrm flipH="1">
            <a:off x="692711" y="2585272"/>
            <a:ext cx="10963483" cy="116585"/>
          </a:xfrm>
          <a:prstGeom prst="line">
            <a:avLst/>
          </a:prstGeom>
          <a:ln w="57150" cap="rnd">
            <a:solidFill>
              <a:schemeClr val="accent1">
                <a:lumMod val="75000"/>
                <a:alpha val="54000"/>
              </a:schemeClr>
            </a:solidFill>
            <a:prstDash val="sysDot"/>
            <a:headEnd type="none"/>
            <a:tailEnd w="lg" len="lg"/>
          </a:ln>
        </p:spPr>
        <p:style>
          <a:lnRef idx="1">
            <a:schemeClr val="accent1"/>
          </a:lnRef>
          <a:fillRef idx="0">
            <a:schemeClr val="accent1"/>
          </a:fillRef>
          <a:effectRef idx="0">
            <a:schemeClr val="accent1"/>
          </a:effectRef>
          <a:fontRef idx="minor">
            <a:schemeClr val="tx1"/>
          </a:fontRef>
        </p:style>
      </p:cxnSp>
      <p:sp>
        <p:nvSpPr>
          <p:cNvPr id="78" name="Arrow: Chevron 77">
            <a:extLst>
              <a:ext uri="{FF2B5EF4-FFF2-40B4-BE49-F238E27FC236}">
                <a16:creationId xmlns:a16="http://schemas.microsoft.com/office/drawing/2014/main" id="{DF0AC8A0-AD56-CEEF-E4B4-2A812CCC18FB}"/>
              </a:ext>
            </a:extLst>
          </p:cNvPr>
          <p:cNvSpPr/>
          <p:nvPr/>
        </p:nvSpPr>
        <p:spPr>
          <a:xfrm>
            <a:off x="2357169" y="1602941"/>
            <a:ext cx="1835171" cy="450055"/>
          </a:xfrm>
          <a:prstGeom prst="chevron">
            <a:avLst>
              <a:gd name="adj" fmla="val 4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dirty="0">
              <a:latin typeface="Aptos" panose="020B0004020202020204" pitchFamily="34" charset="0"/>
            </a:endParaRPr>
          </a:p>
        </p:txBody>
      </p:sp>
      <p:sp>
        <p:nvSpPr>
          <p:cNvPr id="79" name="Arrow: Chevron 78">
            <a:extLst>
              <a:ext uri="{FF2B5EF4-FFF2-40B4-BE49-F238E27FC236}">
                <a16:creationId xmlns:a16="http://schemas.microsoft.com/office/drawing/2014/main" id="{87D74572-2CCD-86FD-1F06-6393539937AC}"/>
              </a:ext>
            </a:extLst>
          </p:cNvPr>
          <p:cNvSpPr/>
          <p:nvPr/>
        </p:nvSpPr>
        <p:spPr>
          <a:xfrm>
            <a:off x="4098435" y="1602941"/>
            <a:ext cx="1835171" cy="450055"/>
          </a:xfrm>
          <a:prstGeom prst="chevron">
            <a:avLst>
              <a:gd name="adj" fmla="val 4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dirty="0">
              <a:latin typeface="Aptos" panose="020B0004020202020204" pitchFamily="34" charset="0"/>
            </a:endParaRPr>
          </a:p>
        </p:txBody>
      </p:sp>
      <p:sp>
        <p:nvSpPr>
          <p:cNvPr id="80" name="Arrow: Chevron 79">
            <a:extLst>
              <a:ext uri="{FF2B5EF4-FFF2-40B4-BE49-F238E27FC236}">
                <a16:creationId xmlns:a16="http://schemas.microsoft.com/office/drawing/2014/main" id="{064B2175-5A6F-C846-3C8A-5A845AB014AA}"/>
              </a:ext>
            </a:extLst>
          </p:cNvPr>
          <p:cNvSpPr/>
          <p:nvPr/>
        </p:nvSpPr>
        <p:spPr>
          <a:xfrm>
            <a:off x="5853883" y="1602941"/>
            <a:ext cx="1835171" cy="450055"/>
          </a:xfrm>
          <a:prstGeom prst="chevron">
            <a:avLst>
              <a:gd name="adj" fmla="val 4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dirty="0">
              <a:latin typeface="Aptos" panose="020B0004020202020204" pitchFamily="34" charset="0"/>
            </a:endParaRPr>
          </a:p>
        </p:txBody>
      </p:sp>
      <p:sp>
        <p:nvSpPr>
          <p:cNvPr id="81" name="Arrow: Chevron 80">
            <a:extLst>
              <a:ext uri="{FF2B5EF4-FFF2-40B4-BE49-F238E27FC236}">
                <a16:creationId xmlns:a16="http://schemas.microsoft.com/office/drawing/2014/main" id="{A7F890B9-7DA9-0EDA-53DF-4CD9F8E9878A}"/>
              </a:ext>
            </a:extLst>
          </p:cNvPr>
          <p:cNvSpPr/>
          <p:nvPr/>
        </p:nvSpPr>
        <p:spPr>
          <a:xfrm>
            <a:off x="7603917" y="1602941"/>
            <a:ext cx="1961246" cy="450055"/>
          </a:xfrm>
          <a:prstGeom prst="chevron">
            <a:avLst>
              <a:gd name="adj" fmla="val 4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dirty="0">
              <a:latin typeface="Aptos" panose="020B0004020202020204" pitchFamily="34" charset="0"/>
            </a:endParaRPr>
          </a:p>
        </p:txBody>
      </p:sp>
      <p:sp>
        <p:nvSpPr>
          <p:cNvPr id="82" name="Arrow: Chevron 81">
            <a:extLst>
              <a:ext uri="{FF2B5EF4-FFF2-40B4-BE49-F238E27FC236}">
                <a16:creationId xmlns:a16="http://schemas.microsoft.com/office/drawing/2014/main" id="{E11A7EE2-01A8-482F-6E24-9267C1499A61}"/>
              </a:ext>
            </a:extLst>
          </p:cNvPr>
          <p:cNvSpPr/>
          <p:nvPr/>
        </p:nvSpPr>
        <p:spPr>
          <a:xfrm>
            <a:off x="9469504" y="1602941"/>
            <a:ext cx="1983632" cy="450055"/>
          </a:xfrm>
          <a:prstGeom prst="chevron">
            <a:avLst>
              <a:gd name="adj" fmla="val 4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dirty="0">
              <a:latin typeface="Aptos" panose="020B0004020202020204" pitchFamily="34" charset="0"/>
            </a:endParaRPr>
          </a:p>
        </p:txBody>
      </p:sp>
      <p:sp>
        <p:nvSpPr>
          <p:cNvPr id="83" name="Arrow: Chevron 82">
            <a:extLst>
              <a:ext uri="{FF2B5EF4-FFF2-40B4-BE49-F238E27FC236}">
                <a16:creationId xmlns:a16="http://schemas.microsoft.com/office/drawing/2014/main" id="{A6E925BD-538C-2D92-E4CC-B789E738C969}"/>
              </a:ext>
            </a:extLst>
          </p:cNvPr>
          <p:cNvSpPr/>
          <p:nvPr/>
        </p:nvSpPr>
        <p:spPr>
          <a:xfrm>
            <a:off x="621790" y="1596594"/>
            <a:ext cx="1835171" cy="450055"/>
          </a:xfrm>
          <a:prstGeom prst="chevron">
            <a:avLst>
              <a:gd name="adj" fmla="val 4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dirty="0">
              <a:latin typeface="Aptos" panose="020B0004020202020204" pitchFamily="34" charset="0"/>
            </a:endParaRPr>
          </a:p>
        </p:txBody>
      </p:sp>
      <p:sp>
        <p:nvSpPr>
          <p:cNvPr id="52" name="Arrow: Chevron 51">
            <a:extLst>
              <a:ext uri="{FF2B5EF4-FFF2-40B4-BE49-F238E27FC236}">
                <a16:creationId xmlns:a16="http://schemas.microsoft.com/office/drawing/2014/main" id="{BC263574-2746-2D01-1CA7-40210A5044D6}"/>
              </a:ext>
            </a:extLst>
          </p:cNvPr>
          <p:cNvSpPr/>
          <p:nvPr/>
        </p:nvSpPr>
        <p:spPr>
          <a:xfrm>
            <a:off x="2400201" y="5134355"/>
            <a:ext cx="1835171" cy="450055"/>
          </a:xfrm>
          <a:prstGeom prst="chevron">
            <a:avLst>
              <a:gd name="adj" fmla="val 4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dirty="0">
              <a:latin typeface="Aptos" panose="020B0004020202020204" pitchFamily="34" charset="0"/>
            </a:endParaRPr>
          </a:p>
        </p:txBody>
      </p:sp>
      <p:sp>
        <p:nvSpPr>
          <p:cNvPr id="53" name="Arrow: Chevron 52">
            <a:extLst>
              <a:ext uri="{FF2B5EF4-FFF2-40B4-BE49-F238E27FC236}">
                <a16:creationId xmlns:a16="http://schemas.microsoft.com/office/drawing/2014/main" id="{CBD1FF4B-6ECF-543C-59E9-FF75EC4207C7}"/>
              </a:ext>
            </a:extLst>
          </p:cNvPr>
          <p:cNvSpPr/>
          <p:nvPr/>
        </p:nvSpPr>
        <p:spPr>
          <a:xfrm>
            <a:off x="4141467" y="5134355"/>
            <a:ext cx="1835171" cy="450055"/>
          </a:xfrm>
          <a:prstGeom prst="chevron">
            <a:avLst>
              <a:gd name="adj" fmla="val 4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dirty="0">
              <a:latin typeface="Aptos" panose="020B0004020202020204" pitchFamily="34" charset="0"/>
            </a:endParaRPr>
          </a:p>
        </p:txBody>
      </p:sp>
      <p:sp>
        <p:nvSpPr>
          <p:cNvPr id="54" name="Arrow: Chevron 53">
            <a:extLst>
              <a:ext uri="{FF2B5EF4-FFF2-40B4-BE49-F238E27FC236}">
                <a16:creationId xmlns:a16="http://schemas.microsoft.com/office/drawing/2014/main" id="{13B20D97-F552-CAD0-09B3-913F16275156}"/>
              </a:ext>
            </a:extLst>
          </p:cNvPr>
          <p:cNvSpPr/>
          <p:nvPr/>
        </p:nvSpPr>
        <p:spPr>
          <a:xfrm>
            <a:off x="5896915" y="5134355"/>
            <a:ext cx="1835171" cy="450055"/>
          </a:xfrm>
          <a:prstGeom prst="chevron">
            <a:avLst>
              <a:gd name="adj" fmla="val 4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dirty="0">
              <a:latin typeface="Aptos" panose="020B0004020202020204" pitchFamily="34" charset="0"/>
            </a:endParaRPr>
          </a:p>
        </p:txBody>
      </p:sp>
      <p:sp>
        <p:nvSpPr>
          <p:cNvPr id="55" name="Arrow: Chevron 54">
            <a:extLst>
              <a:ext uri="{FF2B5EF4-FFF2-40B4-BE49-F238E27FC236}">
                <a16:creationId xmlns:a16="http://schemas.microsoft.com/office/drawing/2014/main" id="{A17F7DD7-E96C-ABAB-C4FD-9F1DC90B4799}"/>
              </a:ext>
            </a:extLst>
          </p:cNvPr>
          <p:cNvSpPr/>
          <p:nvPr/>
        </p:nvSpPr>
        <p:spPr>
          <a:xfrm>
            <a:off x="7646949" y="5134355"/>
            <a:ext cx="1961246" cy="450055"/>
          </a:xfrm>
          <a:prstGeom prst="chevron">
            <a:avLst>
              <a:gd name="adj" fmla="val 4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dirty="0">
              <a:latin typeface="Aptos" panose="020B0004020202020204" pitchFamily="34" charset="0"/>
            </a:endParaRPr>
          </a:p>
        </p:txBody>
      </p:sp>
      <p:sp>
        <p:nvSpPr>
          <p:cNvPr id="56" name="Arrow: Chevron 55">
            <a:extLst>
              <a:ext uri="{FF2B5EF4-FFF2-40B4-BE49-F238E27FC236}">
                <a16:creationId xmlns:a16="http://schemas.microsoft.com/office/drawing/2014/main" id="{4E7DFF15-F269-5185-4CEC-2CD434DAABB4}"/>
              </a:ext>
            </a:extLst>
          </p:cNvPr>
          <p:cNvSpPr/>
          <p:nvPr/>
        </p:nvSpPr>
        <p:spPr>
          <a:xfrm>
            <a:off x="9512536" y="5134355"/>
            <a:ext cx="1463040" cy="450055"/>
          </a:xfrm>
          <a:prstGeom prst="chevron">
            <a:avLst>
              <a:gd name="adj" fmla="val 4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dirty="0">
              <a:latin typeface="Aptos" panose="020B0004020202020204" pitchFamily="34" charset="0"/>
            </a:endParaRPr>
          </a:p>
        </p:txBody>
      </p:sp>
      <p:sp>
        <p:nvSpPr>
          <p:cNvPr id="58" name="Arrow: Chevron 57">
            <a:extLst>
              <a:ext uri="{FF2B5EF4-FFF2-40B4-BE49-F238E27FC236}">
                <a16:creationId xmlns:a16="http://schemas.microsoft.com/office/drawing/2014/main" id="{033B05A9-3234-386E-97F6-67921F92EBAF}"/>
              </a:ext>
            </a:extLst>
          </p:cNvPr>
          <p:cNvSpPr/>
          <p:nvPr/>
        </p:nvSpPr>
        <p:spPr>
          <a:xfrm>
            <a:off x="664822" y="5128008"/>
            <a:ext cx="1835171" cy="450055"/>
          </a:xfrm>
          <a:prstGeom prst="chevron">
            <a:avLst>
              <a:gd name="adj" fmla="val 4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dirty="0">
              <a:latin typeface="Aptos" panose="020B0004020202020204" pitchFamily="34" charset="0"/>
            </a:endParaRPr>
          </a:p>
        </p:txBody>
      </p:sp>
      <p:sp>
        <p:nvSpPr>
          <p:cNvPr id="47" name="Arrow: Chevron 46">
            <a:extLst>
              <a:ext uri="{FF2B5EF4-FFF2-40B4-BE49-F238E27FC236}">
                <a16:creationId xmlns:a16="http://schemas.microsoft.com/office/drawing/2014/main" id="{F7781A47-2CAC-66A2-99D0-4ADC0E9392B8}"/>
              </a:ext>
            </a:extLst>
          </p:cNvPr>
          <p:cNvSpPr/>
          <p:nvPr/>
        </p:nvSpPr>
        <p:spPr>
          <a:xfrm>
            <a:off x="2357169" y="3285634"/>
            <a:ext cx="1835171" cy="450055"/>
          </a:xfrm>
          <a:prstGeom prst="chevron">
            <a:avLst>
              <a:gd name="adj" fmla="val 4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dirty="0">
              <a:latin typeface="Aptos" panose="020B0004020202020204" pitchFamily="34" charset="0"/>
            </a:endParaRPr>
          </a:p>
        </p:txBody>
      </p:sp>
      <p:sp>
        <p:nvSpPr>
          <p:cNvPr id="48" name="Arrow: Chevron 47">
            <a:extLst>
              <a:ext uri="{FF2B5EF4-FFF2-40B4-BE49-F238E27FC236}">
                <a16:creationId xmlns:a16="http://schemas.microsoft.com/office/drawing/2014/main" id="{D62BFF71-CC2F-B650-40F3-290A29C763F0}"/>
              </a:ext>
            </a:extLst>
          </p:cNvPr>
          <p:cNvSpPr/>
          <p:nvPr/>
        </p:nvSpPr>
        <p:spPr>
          <a:xfrm>
            <a:off x="4098435" y="3285634"/>
            <a:ext cx="1835171" cy="450055"/>
          </a:xfrm>
          <a:prstGeom prst="chevron">
            <a:avLst>
              <a:gd name="adj" fmla="val 4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dirty="0">
              <a:latin typeface="Aptos" panose="020B0004020202020204" pitchFamily="34" charset="0"/>
            </a:endParaRPr>
          </a:p>
        </p:txBody>
      </p:sp>
      <p:sp>
        <p:nvSpPr>
          <p:cNvPr id="49" name="Arrow: Chevron 48">
            <a:extLst>
              <a:ext uri="{FF2B5EF4-FFF2-40B4-BE49-F238E27FC236}">
                <a16:creationId xmlns:a16="http://schemas.microsoft.com/office/drawing/2014/main" id="{38EA29F4-8910-B145-5718-667F7395586F}"/>
              </a:ext>
            </a:extLst>
          </p:cNvPr>
          <p:cNvSpPr/>
          <p:nvPr/>
        </p:nvSpPr>
        <p:spPr>
          <a:xfrm>
            <a:off x="5853883" y="3285634"/>
            <a:ext cx="1835171" cy="450055"/>
          </a:xfrm>
          <a:prstGeom prst="chevron">
            <a:avLst>
              <a:gd name="adj" fmla="val 4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dirty="0">
              <a:latin typeface="Aptos" panose="020B0004020202020204" pitchFamily="34" charset="0"/>
            </a:endParaRPr>
          </a:p>
        </p:txBody>
      </p:sp>
      <p:sp>
        <p:nvSpPr>
          <p:cNvPr id="50" name="Arrow: Chevron 49">
            <a:extLst>
              <a:ext uri="{FF2B5EF4-FFF2-40B4-BE49-F238E27FC236}">
                <a16:creationId xmlns:a16="http://schemas.microsoft.com/office/drawing/2014/main" id="{04BEA5F2-30BB-56B2-EE3C-E9BE91FB74AB}"/>
              </a:ext>
            </a:extLst>
          </p:cNvPr>
          <p:cNvSpPr/>
          <p:nvPr/>
        </p:nvSpPr>
        <p:spPr>
          <a:xfrm>
            <a:off x="7603917" y="3285634"/>
            <a:ext cx="1961246" cy="450055"/>
          </a:xfrm>
          <a:prstGeom prst="chevron">
            <a:avLst>
              <a:gd name="adj" fmla="val 4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dirty="0">
              <a:latin typeface="Aptos" panose="020B0004020202020204" pitchFamily="34" charset="0"/>
            </a:endParaRPr>
          </a:p>
        </p:txBody>
      </p:sp>
      <p:sp>
        <p:nvSpPr>
          <p:cNvPr id="51" name="Arrow: Chevron 50">
            <a:extLst>
              <a:ext uri="{FF2B5EF4-FFF2-40B4-BE49-F238E27FC236}">
                <a16:creationId xmlns:a16="http://schemas.microsoft.com/office/drawing/2014/main" id="{4EEB9A04-B03D-23F2-C331-49F79F6F81C6}"/>
              </a:ext>
            </a:extLst>
          </p:cNvPr>
          <p:cNvSpPr/>
          <p:nvPr/>
        </p:nvSpPr>
        <p:spPr>
          <a:xfrm>
            <a:off x="9469504" y="3285634"/>
            <a:ext cx="1983632" cy="450055"/>
          </a:xfrm>
          <a:prstGeom prst="chevron">
            <a:avLst>
              <a:gd name="adj" fmla="val 4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AC6C97B0-A62E-3EDD-31FC-13EDC6C1192D}"/>
              </a:ext>
            </a:extLst>
          </p:cNvPr>
          <p:cNvSpPr>
            <a:spLocks noGrp="1"/>
          </p:cNvSpPr>
          <p:nvPr>
            <p:ph type="title" idx="4294967295"/>
          </p:nvPr>
        </p:nvSpPr>
        <p:spPr>
          <a:xfrm>
            <a:off x="0" y="92484"/>
            <a:ext cx="12192000" cy="886475"/>
          </a:xfrm>
        </p:spPr>
        <p:txBody>
          <a:bodyPr>
            <a:normAutofit/>
          </a:bodyPr>
          <a:lstStyle/>
          <a:p>
            <a:pPr algn="ctr"/>
            <a:r>
              <a:rPr lang="en-US" sz="3600" dirty="0"/>
              <a:t>Facility Needs Process and Timeline</a:t>
            </a:r>
          </a:p>
        </p:txBody>
      </p:sp>
      <p:sp>
        <p:nvSpPr>
          <p:cNvPr id="36" name="Freeform: Shape 35">
            <a:extLst>
              <a:ext uri="{FF2B5EF4-FFF2-40B4-BE49-F238E27FC236}">
                <a16:creationId xmlns:a16="http://schemas.microsoft.com/office/drawing/2014/main" id="{DF263F0A-9F16-6055-5706-C89AB0305FE2}"/>
              </a:ext>
            </a:extLst>
          </p:cNvPr>
          <p:cNvSpPr/>
          <p:nvPr/>
        </p:nvSpPr>
        <p:spPr>
          <a:xfrm>
            <a:off x="810905" y="1325366"/>
            <a:ext cx="1467690" cy="1188720"/>
          </a:xfrm>
          <a:custGeom>
            <a:avLst/>
            <a:gdLst>
              <a:gd name="connsiteX0" fmla="*/ 0 w 1446080"/>
              <a:gd name="connsiteY0" fmla="*/ 123615 h 1236145"/>
              <a:gd name="connsiteX1" fmla="*/ 123615 w 1446080"/>
              <a:gd name="connsiteY1" fmla="*/ 0 h 1236145"/>
              <a:gd name="connsiteX2" fmla="*/ 1322466 w 1446080"/>
              <a:gd name="connsiteY2" fmla="*/ 0 h 1236145"/>
              <a:gd name="connsiteX3" fmla="*/ 1446081 w 1446080"/>
              <a:gd name="connsiteY3" fmla="*/ 123615 h 1236145"/>
              <a:gd name="connsiteX4" fmla="*/ 1446080 w 1446080"/>
              <a:gd name="connsiteY4" fmla="*/ 1112531 h 1236145"/>
              <a:gd name="connsiteX5" fmla="*/ 1322465 w 1446080"/>
              <a:gd name="connsiteY5" fmla="*/ 1236146 h 1236145"/>
              <a:gd name="connsiteX6" fmla="*/ 123615 w 1446080"/>
              <a:gd name="connsiteY6" fmla="*/ 1236145 h 1236145"/>
              <a:gd name="connsiteX7" fmla="*/ 0 w 1446080"/>
              <a:gd name="connsiteY7" fmla="*/ 1112530 h 1236145"/>
              <a:gd name="connsiteX8" fmla="*/ 0 w 1446080"/>
              <a:gd name="connsiteY8" fmla="*/ 123615 h 123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6080" h="1236145">
                <a:moveTo>
                  <a:pt x="0" y="123615"/>
                </a:moveTo>
                <a:cubicBezTo>
                  <a:pt x="0" y="55344"/>
                  <a:pt x="55344" y="0"/>
                  <a:pt x="123615" y="0"/>
                </a:cubicBezTo>
                <a:lnTo>
                  <a:pt x="1322466" y="0"/>
                </a:lnTo>
                <a:cubicBezTo>
                  <a:pt x="1390737" y="0"/>
                  <a:pt x="1446081" y="55344"/>
                  <a:pt x="1446081" y="123615"/>
                </a:cubicBezTo>
                <a:cubicBezTo>
                  <a:pt x="1446081" y="453254"/>
                  <a:pt x="1446080" y="782892"/>
                  <a:pt x="1446080" y="1112531"/>
                </a:cubicBezTo>
                <a:cubicBezTo>
                  <a:pt x="1446080" y="1180802"/>
                  <a:pt x="1390736" y="1236146"/>
                  <a:pt x="1322465" y="1236146"/>
                </a:cubicBezTo>
                <a:lnTo>
                  <a:pt x="123615" y="1236145"/>
                </a:lnTo>
                <a:cubicBezTo>
                  <a:pt x="55344" y="1236145"/>
                  <a:pt x="0" y="1180801"/>
                  <a:pt x="0" y="1112530"/>
                </a:cubicBezTo>
                <a:lnTo>
                  <a:pt x="0" y="123615"/>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1549" tIns="121549" rIns="121549" bIns="121549" numCol="1" spcCol="1270" anchor="ctr" anchorCtr="0">
            <a:noAutofit/>
          </a:bodyPr>
          <a:lstStyle/>
          <a:p>
            <a:pPr marL="0" lvl="0" indent="0" algn="ctr" defTabSz="533400">
              <a:lnSpc>
                <a:spcPct val="90000"/>
              </a:lnSpc>
              <a:spcBef>
                <a:spcPct val="0"/>
              </a:spcBef>
              <a:spcAft>
                <a:spcPct val="35000"/>
              </a:spcAft>
              <a:buNone/>
            </a:pPr>
            <a:r>
              <a:rPr lang="en-US" sz="1200" b="1" u="none" kern="1200" dirty="0">
                <a:latin typeface="Aptos Narrow" panose="020B0004020202020204" pitchFamily="34" charset="0"/>
                <a:ea typeface="Roboto Condensed" panose="02000000000000000000" pitchFamily="2" charset="0"/>
              </a:rPr>
              <a:t>Oct 9, 2020</a:t>
            </a:r>
            <a:br>
              <a:rPr lang="en-US" sz="1200" b="1" u="none" kern="1200" dirty="0">
                <a:latin typeface="Aptos Narrow" panose="020B0004020202020204" pitchFamily="34" charset="0"/>
                <a:ea typeface="Roboto Condensed" panose="02000000000000000000" pitchFamily="2" charset="0"/>
              </a:rPr>
            </a:br>
            <a:r>
              <a:rPr lang="en-US" sz="1200" u="none" kern="1200" dirty="0">
                <a:latin typeface="Aptos Narrow" panose="020B0004020202020204" pitchFamily="34" charset="0"/>
                <a:ea typeface="Roboto Condensed" panose="02000000000000000000" pitchFamily="2" charset="0"/>
              </a:rPr>
              <a:t>RPS requests proposals for CTE building design</a:t>
            </a:r>
          </a:p>
        </p:txBody>
      </p:sp>
      <p:sp>
        <p:nvSpPr>
          <p:cNvPr id="38" name="Freeform: Shape 37">
            <a:extLst>
              <a:ext uri="{FF2B5EF4-FFF2-40B4-BE49-F238E27FC236}">
                <a16:creationId xmlns:a16="http://schemas.microsoft.com/office/drawing/2014/main" id="{1D456AAC-9478-F3BF-64E7-17CC429F9C50}"/>
              </a:ext>
            </a:extLst>
          </p:cNvPr>
          <p:cNvSpPr/>
          <p:nvPr/>
        </p:nvSpPr>
        <p:spPr>
          <a:xfrm>
            <a:off x="2549358" y="1324942"/>
            <a:ext cx="1467690" cy="1188720"/>
          </a:xfrm>
          <a:custGeom>
            <a:avLst/>
            <a:gdLst>
              <a:gd name="connsiteX0" fmla="*/ 0 w 1446080"/>
              <a:gd name="connsiteY0" fmla="*/ 123615 h 1236145"/>
              <a:gd name="connsiteX1" fmla="*/ 123615 w 1446080"/>
              <a:gd name="connsiteY1" fmla="*/ 0 h 1236145"/>
              <a:gd name="connsiteX2" fmla="*/ 1322466 w 1446080"/>
              <a:gd name="connsiteY2" fmla="*/ 0 h 1236145"/>
              <a:gd name="connsiteX3" fmla="*/ 1446081 w 1446080"/>
              <a:gd name="connsiteY3" fmla="*/ 123615 h 1236145"/>
              <a:gd name="connsiteX4" fmla="*/ 1446080 w 1446080"/>
              <a:gd name="connsiteY4" fmla="*/ 1112531 h 1236145"/>
              <a:gd name="connsiteX5" fmla="*/ 1322465 w 1446080"/>
              <a:gd name="connsiteY5" fmla="*/ 1236146 h 1236145"/>
              <a:gd name="connsiteX6" fmla="*/ 123615 w 1446080"/>
              <a:gd name="connsiteY6" fmla="*/ 1236145 h 1236145"/>
              <a:gd name="connsiteX7" fmla="*/ 0 w 1446080"/>
              <a:gd name="connsiteY7" fmla="*/ 1112530 h 1236145"/>
              <a:gd name="connsiteX8" fmla="*/ 0 w 1446080"/>
              <a:gd name="connsiteY8" fmla="*/ 123615 h 123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6080" h="1236145">
                <a:moveTo>
                  <a:pt x="0" y="123615"/>
                </a:moveTo>
                <a:cubicBezTo>
                  <a:pt x="0" y="55344"/>
                  <a:pt x="55344" y="0"/>
                  <a:pt x="123615" y="0"/>
                </a:cubicBezTo>
                <a:lnTo>
                  <a:pt x="1322466" y="0"/>
                </a:lnTo>
                <a:cubicBezTo>
                  <a:pt x="1390737" y="0"/>
                  <a:pt x="1446081" y="55344"/>
                  <a:pt x="1446081" y="123615"/>
                </a:cubicBezTo>
                <a:cubicBezTo>
                  <a:pt x="1446081" y="453254"/>
                  <a:pt x="1446080" y="782892"/>
                  <a:pt x="1446080" y="1112531"/>
                </a:cubicBezTo>
                <a:cubicBezTo>
                  <a:pt x="1446080" y="1180802"/>
                  <a:pt x="1390736" y="1236146"/>
                  <a:pt x="1322465" y="1236146"/>
                </a:cubicBezTo>
                <a:lnTo>
                  <a:pt x="123615" y="1236145"/>
                </a:lnTo>
                <a:cubicBezTo>
                  <a:pt x="55344" y="1236145"/>
                  <a:pt x="0" y="1180801"/>
                  <a:pt x="0" y="1112530"/>
                </a:cubicBezTo>
                <a:lnTo>
                  <a:pt x="0" y="123615"/>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1549" tIns="121549" rIns="121549" bIns="121549" numCol="1" spcCol="1270" anchor="ctr" anchorCtr="0">
            <a:noAutofit/>
          </a:bodyPr>
          <a:lstStyle/>
          <a:p>
            <a:pPr marL="0" lvl="0" indent="0" algn="ctr" defTabSz="533400">
              <a:lnSpc>
                <a:spcPct val="90000"/>
              </a:lnSpc>
              <a:spcBef>
                <a:spcPct val="0"/>
              </a:spcBef>
              <a:spcAft>
                <a:spcPct val="35000"/>
              </a:spcAft>
              <a:buNone/>
            </a:pPr>
            <a:r>
              <a:rPr lang="en-US" sz="1200" b="1" u="none" kern="1200" dirty="0">
                <a:latin typeface="Aptos Narrow" panose="020B0004020202020204" pitchFamily="34" charset="0"/>
                <a:ea typeface="Roboto Condensed" panose="02000000000000000000" pitchFamily="2" charset="0"/>
              </a:rPr>
              <a:t>Mar 3, 2021</a:t>
            </a:r>
            <a:br>
              <a:rPr lang="en-US" sz="1200" b="1" u="none" kern="1200" dirty="0">
                <a:latin typeface="Aptos Narrow" panose="020B0004020202020204" pitchFamily="34" charset="0"/>
                <a:ea typeface="Roboto Condensed" panose="02000000000000000000" pitchFamily="2" charset="0"/>
              </a:rPr>
            </a:br>
            <a:r>
              <a:rPr lang="en-US" sz="1200" u="none" kern="1200" dirty="0">
                <a:latin typeface="Aptos Narrow" panose="020B0004020202020204" pitchFamily="34" charset="0"/>
                <a:ea typeface="Roboto Condensed" panose="02000000000000000000" pitchFamily="2" charset="0"/>
              </a:rPr>
              <a:t>RPS signs contract with Fakler Architects for CTE design </a:t>
            </a:r>
          </a:p>
        </p:txBody>
      </p:sp>
      <p:sp>
        <p:nvSpPr>
          <p:cNvPr id="40" name="Freeform: Shape 39">
            <a:extLst>
              <a:ext uri="{FF2B5EF4-FFF2-40B4-BE49-F238E27FC236}">
                <a16:creationId xmlns:a16="http://schemas.microsoft.com/office/drawing/2014/main" id="{665F4F07-93EA-A550-14B7-26E7F11837D8}"/>
              </a:ext>
            </a:extLst>
          </p:cNvPr>
          <p:cNvSpPr/>
          <p:nvPr/>
        </p:nvSpPr>
        <p:spPr>
          <a:xfrm>
            <a:off x="4273607" y="1324942"/>
            <a:ext cx="1467690" cy="1188720"/>
          </a:xfrm>
          <a:custGeom>
            <a:avLst/>
            <a:gdLst>
              <a:gd name="connsiteX0" fmla="*/ 0 w 1446080"/>
              <a:gd name="connsiteY0" fmla="*/ 122416 h 1224164"/>
              <a:gd name="connsiteX1" fmla="*/ 122416 w 1446080"/>
              <a:gd name="connsiteY1" fmla="*/ 0 h 1224164"/>
              <a:gd name="connsiteX2" fmla="*/ 1323664 w 1446080"/>
              <a:gd name="connsiteY2" fmla="*/ 0 h 1224164"/>
              <a:gd name="connsiteX3" fmla="*/ 1446080 w 1446080"/>
              <a:gd name="connsiteY3" fmla="*/ 122416 h 1224164"/>
              <a:gd name="connsiteX4" fmla="*/ 1446080 w 1446080"/>
              <a:gd name="connsiteY4" fmla="*/ 1101748 h 1224164"/>
              <a:gd name="connsiteX5" fmla="*/ 1323664 w 1446080"/>
              <a:gd name="connsiteY5" fmla="*/ 1224164 h 1224164"/>
              <a:gd name="connsiteX6" fmla="*/ 122416 w 1446080"/>
              <a:gd name="connsiteY6" fmla="*/ 1224164 h 1224164"/>
              <a:gd name="connsiteX7" fmla="*/ 0 w 1446080"/>
              <a:gd name="connsiteY7" fmla="*/ 1101748 h 1224164"/>
              <a:gd name="connsiteX8" fmla="*/ 0 w 1446080"/>
              <a:gd name="connsiteY8" fmla="*/ 122416 h 122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6080" h="1224164">
                <a:moveTo>
                  <a:pt x="0" y="122416"/>
                </a:moveTo>
                <a:cubicBezTo>
                  <a:pt x="0" y="54808"/>
                  <a:pt x="54808" y="0"/>
                  <a:pt x="122416" y="0"/>
                </a:cubicBezTo>
                <a:lnTo>
                  <a:pt x="1323664" y="0"/>
                </a:lnTo>
                <a:cubicBezTo>
                  <a:pt x="1391272" y="0"/>
                  <a:pt x="1446080" y="54808"/>
                  <a:pt x="1446080" y="122416"/>
                </a:cubicBezTo>
                <a:lnTo>
                  <a:pt x="1446080" y="1101748"/>
                </a:lnTo>
                <a:cubicBezTo>
                  <a:pt x="1446080" y="1169356"/>
                  <a:pt x="1391272" y="1224164"/>
                  <a:pt x="1323664" y="1224164"/>
                </a:cubicBezTo>
                <a:lnTo>
                  <a:pt x="122416" y="1224164"/>
                </a:lnTo>
                <a:cubicBezTo>
                  <a:pt x="54808" y="1224164"/>
                  <a:pt x="0" y="1169356"/>
                  <a:pt x="0" y="1101748"/>
                </a:cubicBezTo>
                <a:lnTo>
                  <a:pt x="0" y="122416"/>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1199" tIns="121199" rIns="121199" bIns="121199" numCol="1" spcCol="1270" anchor="ctr" anchorCtr="0">
            <a:noAutofit/>
          </a:bodyPr>
          <a:lstStyle/>
          <a:p>
            <a:pPr marL="0" lvl="0" indent="0" algn="ctr" defTabSz="533400">
              <a:lnSpc>
                <a:spcPct val="90000"/>
              </a:lnSpc>
              <a:spcBef>
                <a:spcPct val="0"/>
              </a:spcBef>
              <a:spcAft>
                <a:spcPct val="35000"/>
              </a:spcAft>
              <a:buNone/>
            </a:pPr>
            <a:r>
              <a:rPr lang="en-US" sz="1200" b="1" u="none" kern="1200" dirty="0">
                <a:latin typeface="Aptos Narrow" panose="020B0004020202020204" pitchFamily="34" charset="0"/>
                <a:ea typeface="Roboto Condensed" panose="02000000000000000000" pitchFamily="2" charset="0"/>
              </a:rPr>
              <a:t>Apr 16, 2021 </a:t>
            </a:r>
            <a:r>
              <a:rPr lang="en-US" sz="1200" u="none" kern="1200" dirty="0">
                <a:latin typeface="Aptos Narrow" panose="020B0004020202020204" pitchFamily="34" charset="0"/>
                <a:ea typeface="Roboto Condensed" panose="02000000000000000000" pitchFamily="2" charset="0"/>
              </a:rPr>
              <a:t>CTE building design begins</a:t>
            </a:r>
          </a:p>
        </p:txBody>
      </p:sp>
      <p:sp>
        <p:nvSpPr>
          <p:cNvPr id="42" name="Freeform: Shape 41">
            <a:extLst>
              <a:ext uri="{FF2B5EF4-FFF2-40B4-BE49-F238E27FC236}">
                <a16:creationId xmlns:a16="http://schemas.microsoft.com/office/drawing/2014/main" id="{E0E5A2E8-9BA9-A5F1-EDFD-0DC5BEC75294}"/>
              </a:ext>
            </a:extLst>
          </p:cNvPr>
          <p:cNvSpPr/>
          <p:nvPr/>
        </p:nvSpPr>
        <p:spPr>
          <a:xfrm>
            <a:off x="6061228" y="1324942"/>
            <a:ext cx="1467690" cy="1188720"/>
          </a:xfrm>
          <a:custGeom>
            <a:avLst/>
            <a:gdLst>
              <a:gd name="connsiteX0" fmla="*/ 0 w 1446080"/>
              <a:gd name="connsiteY0" fmla="*/ 122153 h 1221528"/>
              <a:gd name="connsiteX1" fmla="*/ 122153 w 1446080"/>
              <a:gd name="connsiteY1" fmla="*/ 0 h 1221528"/>
              <a:gd name="connsiteX2" fmla="*/ 1323927 w 1446080"/>
              <a:gd name="connsiteY2" fmla="*/ 0 h 1221528"/>
              <a:gd name="connsiteX3" fmla="*/ 1446080 w 1446080"/>
              <a:gd name="connsiteY3" fmla="*/ 122153 h 1221528"/>
              <a:gd name="connsiteX4" fmla="*/ 1446080 w 1446080"/>
              <a:gd name="connsiteY4" fmla="*/ 1099375 h 1221528"/>
              <a:gd name="connsiteX5" fmla="*/ 1323927 w 1446080"/>
              <a:gd name="connsiteY5" fmla="*/ 1221528 h 1221528"/>
              <a:gd name="connsiteX6" fmla="*/ 122153 w 1446080"/>
              <a:gd name="connsiteY6" fmla="*/ 1221528 h 1221528"/>
              <a:gd name="connsiteX7" fmla="*/ 0 w 1446080"/>
              <a:gd name="connsiteY7" fmla="*/ 1099375 h 1221528"/>
              <a:gd name="connsiteX8" fmla="*/ 0 w 1446080"/>
              <a:gd name="connsiteY8" fmla="*/ 122153 h 122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6080" h="1221528">
                <a:moveTo>
                  <a:pt x="0" y="122153"/>
                </a:moveTo>
                <a:cubicBezTo>
                  <a:pt x="0" y="54690"/>
                  <a:pt x="54690" y="0"/>
                  <a:pt x="122153" y="0"/>
                </a:cubicBezTo>
                <a:lnTo>
                  <a:pt x="1323927" y="0"/>
                </a:lnTo>
                <a:cubicBezTo>
                  <a:pt x="1391390" y="0"/>
                  <a:pt x="1446080" y="54690"/>
                  <a:pt x="1446080" y="122153"/>
                </a:cubicBezTo>
                <a:lnTo>
                  <a:pt x="1446080" y="1099375"/>
                </a:lnTo>
                <a:cubicBezTo>
                  <a:pt x="1446080" y="1166838"/>
                  <a:pt x="1391390" y="1221528"/>
                  <a:pt x="1323927" y="1221528"/>
                </a:cubicBezTo>
                <a:lnTo>
                  <a:pt x="122153" y="1221528"/>
                </a:lnTo>
                <a:cubicBezTo>
                  <a:pt x="54690" y="1221528"/>
                  <a:pt x="0" y="1166838"/>
                  <a:pt x="0" y="1099375"/>
                </a:cubicBezTo>
                <a:lnTo>
                  <a:pt x="0" y="122153"/>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1121" tIns="121121" rIns="121121" bIns="121121" numCol="1" spcCol="1270" anchor="ctr" anchorCtr="0">
            <a:noAutofit/>
          </a:bodyPr>
          <a:lstStyle/>
          <a:p>
            <a:pPr marL="0" lvl="0" indent="0" algn="ctr" defTabSz="533400">
              <a:lnSpc>
                <a:spcPct val="90000"/>
              </a:lnSpc>
              <a:spcBef>
                <a:spcPct val="0"/>
              </a:spcBef>
              <a:spcAft>
                <a:spcPct val="35000"/>
              </a:spcAft>
              <a:buNone/>
            </a:pPr>
            <a:r>
              <a:rPr lang="en-US" sz="1200" b="1" u="none" kern="1200" dirty="0">
                <a:latin typeface="Aptos Narrow" panose="020B0004020202020204" pitchFamily="34" charset="0"/>
                <a:ea typeface="Roboto Condensed" panose="02000000000000000000" pitchFamily="2" charset="0"/>
              </a:rPr>
              <a:t>February 4, 2022 </a:t>
            </a:r>
            <a:br>
              <a:rPr lang="en-US" sz="1200" b="1" u="none" kern="1200" dirty="0">
                <a:latin typeface="Aptos Narrow" panose="020B0004020202020204" pitchFamily="34" charset="0"/>
                <a:ea typeface="Roboto Condensed" panose="02000000000000000000" pitchFamily="2" charset="0"/>
              </a:rPr>
            </a:br>
            <a:r>
              <a:rPr lang="en-US" sz="1200" u="none" kern="1200" dirty="0">
                <a:latin typeface="Aptos Narrow" panose="020B0004020202020204" pitchFamily="34" charset="0"/>
                <a:ea typeface="Roboto Condensed" panose="02000000000000000000" pitchFamily="2" charset="0"/>
              </a:rPr>
              <a:t>CTE building design completed</a:t>
            </a:r>
          </a:p>
        </p:txBody>
      </p:sp>
      <p:sp>
        <p:nvSpPr>
          <p:cNvPr id="44" name="Freeform: Shape 43">
            <a:extLst>
              <a:ext uri="{FF2B5EF4-FFF2-40B4-BE49-F238E27FC236}">
                <a16:creationId xmlns:a16="http://schemas.microsoft.com/office/drawing/2014/main" id="{64E06678-5B78-07FA-C466-87C9FD72C138}"/>
              </a:ext>
            </a:extLst>
          </p:cNvPr>
          <p:cNvSpPr/>
          <p:nvPr/>
        </p:nvSpPr>
        <p:spPr>
          <a:xfrm>
            <a:off x="7835274" y="1278591"/>
            <a:ext cx="1467690" cy="1188720"/>
          </a:xfrm>
          <a:custGeom>
            <a:avLst/>
            <a:gdLst>
              <a:gd name="connsiteX0" fmla="*/ 0 w 1446080"/>
              <a:gd name="connsiteY0" fmla="*/ 122153 h 1221528"/>
              <a:gd name="connsiteX1" fmla="*/ 122153 w 1446080"/>
              <a:gd name="connsiteY1" fmla="*/ 0 h 1221528"/>
              <a:gd name="connsiteX2" fmla="*/ 1323927 w 1446080"/>
              <a:gd name="connsiteY2" fmla="*/ 0 h 1221528"/>
              <a:gd name="connsiteX3" fmla="*/ 1446080 w 1446080"/>
              <a:gd name="connsiteY3" fmla="*/ 122153 h 1221528"/>
              <a:gd name="connsiteX4" fmla="*/ 1446080 w 1446080"/>
              <a:gd name="connsiteY4" fmla="*/ 1099375 h 1221528"/>
              <a:gd name="connsiteX5" fmla="*/ 1323927 w 1446080"/>
              <a:gd name="connsiteY5" fmla="*/ 1221528 h 1221528"/>
              <a:gd name="connsiteX6" fmla="*/ 122153 w 1446080"/>
              <a:gd name="connsiteY6" fmla="*/ 1221528 h 1221528"/>
              <a:gd name="connsiteX7" fmla="*/ 0 w 1446080"/>
              <a:gd name="connsiteY7" fmla="*/ 1099375 h 1221528"/>
              <a:gd name="connsiteX8" fmla="*/ 0 w 1446080"/>
              <a:gd name="connsiteY8" fmla="*/ 122153 h 122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6080" h="1221528">
                <a:moveTo>
                  <a:pt x="0" y="122153"/>
                </a:moveTo>
                <a:cubicBezTo>
                  <a:pt x="0" y="54690"/>
                  <a:pt x="54690" y="0"/>
                  <a:pt x="122153" y="0"/>
                </a:cubicBezTo>
                <a:lnTo>
                  <a:pt x="1323927" y="0"/>
                </a:lnTo>
                <a:cubicBezTo>
                  <a:pt x="1391390" y="0"/>
                  <a:pt x="1446080" y="54690"/>
                  <a:pt x="1446080" y="122153"/>
                </a:cubicBezTo>
                <a:lnTo>
                  <a:pt x="1446080" y="1099375"/>
                </a:lnTo>
                <a:cubicBezTo>
                  <a:pt x="1446080" y="1166838"/>
                  <a:pt x="1391390" y="1221528"/>
                  <a:pt x="1323927" y="1221528"/>
                </a:cubicBezTo>
                <a:lnTo>
                  <a:pt x="122153" y="1221528"/>
                </a:lnTo>
                <a:cubicBezTo>
                  <a:pt x="54690" y="1221528"/>
                  <a:pt x="0" y="1166838"/>
                  <a:pt x="0" y="1099375"/>
                </a:cubicBezTo>
                <a:lnTo>
                  <a:pt x="0" y="122153"/>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1121" tIns="121121" rIns="121121" bIns="121121" numCol="1" spcCol="1270" anchor="ctr" anchorCtr="0">
            <a:noAutofit/>
          </a:bodyPr>
          <a:lstStyle/>
          <a:p>
            <a:pPr marL="0" lvl="0" indent="0" algn="ctr" defTabSz="533400">
              <a:lnSpc>
                <a:spcPct val="90000"/>
              </a:lnSpc>
              <a:spcBef>
                <a:spcPct val="0"/>
              </a:spcBef>
              <a:spcAft>
                <a:spcPct val="35000"/>
              </a:spcAft>
              <a:buNone/>
            </a:pPr>
            <a:r>
              <a:rPr lang="en-US" sz="1200" b="1" u="none" kern="1200" dirty="0">
                <a:latin typeface="Aptos Narrow" panose="020B0004020202020204" pitchFamily="34" charset="0"/>
                <a:ea typeface="Roboto Condensed" panose="02000000000000000000" pitchFamily="2" charset="0"/>
              </a:rPr>
              <a:t>Mar 17, 2022 </a:t>
            </a:r>
            <a:r>
              <a:rPr lang="en-US" sz="1200" u="none" kern="1200" dirty="0">
                <a:latin typeface="Aptos Narrow" panose="020B0004020202020204" pitchFamily="34" charset="0"/>
                <a:ea typeface="Roboto Condensed" panose="02000000000000000000" pitchFamily="2" charset="0"/>
              </a:rPr>
              <a:t>CTE building bids due. Lone bid received: $3,952,100</a:t>
            </a:r>
          </a:p>
        </p:txBody>
      </p:sp>
      <p:sp>
        <p:nvSpPr>
          <p:cNvPr id="46" name="Freeform: Shape 45">
            <a:extLst>
              <a:ext uri="{FF2B5EF4-FFF2-40B4-BE49-F238E27FC236}">
                <a16:creationId xmlns:a16="http://schemas.microsoft.com/office/drawing/2014/main" id="{4BE66CCD-C903-BEE9-884D-8340246CADD4}"/>
              </a:ext>
            </a:extLst>
          </p:cNvPr>
          <p:cNvSpPr/>
          <p:nvPr/>
        </p:nvSpPr>
        <p:spPr>
          <a:xfrm>
            <a:off x="9711383" y="1278591"/>
            <a:ext cx="1467690" cy="1188720"/>
          </a:xfrm>
          <a:custGeom>
            <a:avLst/>
            <a:gdLst>
              <a:gd name="connsiteX0" fmla="*/ 0 w 1446080"/>
              <a:gd name="connsiteY0" fmla="*/ 122153 h 1221528"/>
              <a:gd name="connsiteX1" fmla="*/ 122153 w 1446080"/>
              <a:gd name="connsiteY1" fmla="*/ 0 h 1221528"/>
              <a:gd name="connsiteX2" fmla="*/ 1323927 w 1446080"/>
              <a:gd name="connsiteY2" fmla="*/ 0 h 1221528"/>
              <a:gd name="connsiteX3" fmla="*/ 1446080 w 1446080"/>
              <a:gd name="connsiteY3" fmla="*/ 122153 h 1221528"/>
              <a:gd name="connsiteX4" fmla="*/ 1446080 w 1446080"/>
              <a:gd name="connsiteY4" fmla="*/ 1099375 h 1221528"/>
              <a:gd name="connsiteX5" fmla="*/ 1323927 w 1446080"/>
              <a:gd name="connsiteY5" fmla="*/ 1221528 h 1221528"/>
              <a:gd name="connsiteX6" fmla="*/ 122153 w 1446080"/>
              <a:gd name="connsiteY6" fmla="*/ 1221528 h 1221528"/>
              <a:gd name="connsiteX7" fmla="*/ 0 w 1446080"/>
              <a:gd name="connsiteY7" fmla="*/ 1099375 h 1221528"/>
              <a:gd name="connsiteX8" fmla="*/ 0 w 1446080"/>
              <a:gd name="connsiteY8" fmla="*/ 122153 h 122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6080" h="1221528">
                <a:moveTo>
                  <a:pt x="0" y="122153"/>
                </a:moveTo>
                <a:cubicBezTo>
                  <a:pt x="0" y="54690"/>
                  <a:pt x="54690" y="0"/>
                  <a:pt x="122153" y="0"/>
                </a:cubicBezTo>
                <a:lnTo>
                  <a:pt x="1323927" y="0"/>
                </a:lnTo>
                <a:cubicBezTo>
                  <a:pt x="1391390" y="0"/>
                  <a:pt x="1446080" y="54690"/>
                  <a:pt x="1446080" y="122153"/>
                </a:cubicBezTo>
                <a:lnTo>
                  <a:pt x="1446080" y="1099375"/>
                </a:lnTo>
                <a:cubicBezTo>
                  <a:pt x="1446080" y="1166838"/>
                  <a:pt x="1391390" y="1221528"/>
                  <a:pt x="1323927" y="1221528"/>
                </a:cubicBezTo>
                <a:lnTo>
                  <a:pt x="122153" y="1221528"/>
                </a:lnTo>
                <a:cubicBezTo>
                  <a:pt x="54690" y="1221528"/>
                  <a:pt x="0" y="1166838"/>
                  <a:pt x="0" y="1099375"/>
                </a:cubicBezTo>
                <a:lnTo>
                  <a:pt x="0" y="122153"/>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1121" tIns="121121" rIns="121121" bIns="121121" numCol="1" spcCol="1270" anchor="ctr" anchorCtr="0">
            <a:noAutofit/>
          </a:bodyPr>
          <a:lstStyle/>
          <a:p>
            <a:pPr marL="0" lvl="0" indent="0" algn="ctr" defTabSz="533400">
              <a:lnSpc>
                <a:spcPct val="90000"/>
              </a:lnSpc>
              <a:spcBef>
                <a:spcPct val="0"/>
              </a:spcBef>
              <a:spcAft>
                <a:spcPct val="35000"/>
              </a:spcAft>
              <a:buNone/>
            </a:pPr>
            <a:r>
              <a:rPr lang="en-US" sz="1200" b="1" u="none" kern="1200" dirty="0">
                <a:latin typeface="Aptos Narrow" panose="020B0004020202020204" pitchFamily="34" charset="0"/>
                <a:ea typeface="Roboto Condensed" panose="02000000000000000000" pitchFamily="2" charset="0"/>
              </a:rPr>
              <a:t>Nov 2, 2023 </a:t>
            </a:r>
            <a:r>
              <a:rPr lang="en-US" sz="1200" u="none" kern="1200" dirty="0">
                <a:latin typeface="Aptos Narrow" panose="020B0004020202020204" pitchFamily="34" charset="0"/>
                <a:ea typeface="Roboto Condensed" panose="02000000000000000000" pitchFamily="2" charset="0"/>
              </a:rPr>
              <a:t>Architect and Construction Manager tour RPS  </a:t>
            </a:r>
          </a:p>
        </p:txBody>
      </p:sp>
      <p:grpSp>
        <p:nvGrpSpPr>
          <p:cNvPr id="21" name="Group 20">
            <a:extLst>
              <a:ext uri="{FF2B5EF4-FFF2-40B4-BE49-F238E27FC236}">
                <a16:creationId xmlns:a16="http://schemas.microsoft.com/office/drawing/2014/main" id="{91800FA7-0240-B96D-C2C2-28E4049C639D}"/>
              </a:ext>
            </a:extLst>
          </p:cNvPr>
          <p:cNvGrpSpPr/>
          <p:nvPr/>
        </p:nvGrpSpPr>
        <p:grpSpPr>
          <a:xfrm>
            <a:off x="621790" y="2743285"/>
            <a:ext cx="10520951" cy="1629816"/>
            <a:chOff x="660290" y="2829910"/>
            <a:chExt cx="10520951" cy="1629816"/>
          </a:xfrm>
        </p:grpSpPr>
        <p:sp>
          <p:nvSpPr>
            <p:cNvPr id="22" name="Arrow: Chevron 21">
              <a:extLst>
                <a:ext uri="{FF2B5EF4-FFF2-40B4-BE49-F238E27FC236}">
                  <a16:creationId xmlns:a16="http://schemas.microsoft.com/office/drawing/2014/main" id="{EB591E54-DA74-D0BE-F477-ED5EBE62E40A}"/>
                </a:ext>
              </a:extLst>
            </p:cNvPr>
            <p:cNvSpPr/>
            <p:nvPr/>
          </p:nvSpPr>
          <p:spPr>
            <a:xfrm>
              <a:off x="660290" y="3365912"/>
              <a:ext cx="1835171" cy="450055"/>
            </a:xfrm>
            <a:prstGeom prst="chevron">
              <a:avLst>
                <a:gd name="adj" fmla="val 4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dirty="0">
                <a:latin typeface="Aptos" panose="020B0004020202020204" pitchFamily="34" charset="0"/>
              </a:endParaRPr>
            </a:p>
          </p:txBody>
        </p:sp>
        <p:sp>
          <p:nvSpPr>
            <p:cNvPr id="23" name="Freeform: Shape 22">
              <a:extLst>
                <a:ext uri="{FF2B5EF4-FFF2-40B4-BE49-F238E27FC236}">
                  <a16:creationId xmlns:a16="http://schemas.microsoft.com/office/drawing/2014/main" id="{1E16CD00-B83A-3A9D-7E65-5276731820AD}"/>
                </a:ext>
              </a:extLst>
            </p:cNvPr>
            <p:cNvSpPr/>
            <p:nvPr/>
          </p:nvSpPr>
          <p:spPr>
            <a:xfrm>
              <a:off x="849405" y="2905246"/>
              <a:ext cx="1481328" cy="1554480"/>
            </a:xfrm>
            <a:custGeom>
              <a:avLst/>
              <a:gdLst>
                <a:gd name="connsiteX0" fmla="*/ 0 w 1285873"/>
                <a:gd name="connsiteY0" fmla="*/ 128587 h 1574039"/>
                <a:gd name="connsiteX1" fmla="*/ 128587 w 1285873"/>
                <a:gd name="connsiteY1" fmla="*/ 0 h 1574039"/>
                <a:gd name="connsiteX2" fmla="*/ 1157286 w 1285873"/>
                <a:gd name="connsiteY2" fmla="*/ 0 h 1574039"/>
                <a:gd name="connsiteX3" fmla="*/ 1285873 w 1285873"/>
                <a:gd name="connsiteY3" fmla="*/ 128587 h 1574039"/>
                <a:gd name="connsiteX4" fmla="*/ 1285873 w 1285873"/>
                <a:gd name="connsiteY4" fmla="*/ 1445452 h 1574039"/>
                <a:gd name="connsiteX5" fmla="*/ 1157286 w 1285873"/>
                <a:gd name="connsiteY5" fmla="*/ 1574039 h 1574039"/>
                <a:gd name="connsiteX6" fmla="*/ 128587 w 1285873"/>
                <a:gd name="connsiteY6" fmla="*/ 1574039 h 1574039"/>
                <a:gd name="connsiteX7" fmla="*/ 0 w 1285873"/>
                <a:gd name="connsiteY7" fmla="*/ 1445452 h 1574039"/>
                <a:gd name="connsiteX8" fmla="*/ 0 w 1285873"/>
                <a:gd name="connsiteY8" fmla="*/ 128587 h 15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3" h="1574039">
                  <a:moveTo>
                    <a:pt x="0" y="128587"/>
                  </a:moveTo>
                  <a:cubicBezTo>
                    <a:pt x="0" y="57570"/>
                    <a:pt x="57570" y="0"/>
                    <a:pt x="128587" y="0"/>
                  </a:cubicBezTo>
                  <a:lnTo>
                    <a:pt x="1157286" y="0"/>
                  </a:lnTo>
                  <a:cubicBezTo>
                    <a:pt x="1228303" y="0"/>
                    <a:pt x="1285873" y="57570"/>
                    <a:pt x="1285873" y="128587"/>
                  </a:cubicBezTo>
                  <a:lnTo>
                    <a:pt x="1285873" y="1445452"/>
                  </a:lnTo>
                  <a:cubicBezTo>
                    <a:pt x="1285873" y="1516469"/>
                    <a:pt x="1228303" y="1574039"/>
                    <a:pt x="1157286" y="1574039"/>
                  </a:cubicBezTo>
                  <a:lnTo>
                    <a:pt x="128587" y="1574039"/>
                  </a:lnTo>
                  <a:cubicBezTo>
                    <a:pt x="57570" y="1574039"/>
                    <a:pt x="0" y="1516469"/>
                    <a:pt x="0" y="1445452"/>
                  </a:cubicBezTo>
                  <a:lnTo>
                    <a:pt x="0" y="128587"/>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3006" tIns="123006" rIns="123006" bIns="123006" numCol="1" spcCol="1270" anchor="ctr" anchorCtr="0">
              <a:noAutofit/>
            </a:bodyPr>
            <a:lstStyle/>
            <a:p>
              <a:pPr marL="0" lvl="0" indent="0" algn="ctr" defTabSz="533400">
                <a:lnSpc>
                  <a:spcPct val="90000"/>
                </a:lnSpc>
                <a:spcBef>
                  <a:spcPct val="0"/>
                </a:spcBef>
                <a:spcAft>
                  <a:spcPct val="35000"/>
                </a:spcAft>
                <a:buNone/>
              </a:pPr>
              <a:r>
                <a:rPr lang="en-US" sz="1200" b="1" u="none" kern="1200" dirty="0">
                  <a:latin typeface="Aptos Narrow" panose="020B0004020202020204" pitchFamily="34" charset="0"/>
                  <a:ea typeface="Roboto Condensed" panose="02000000000000000000" pitchFamily="2" charset="0"/>
                </a:rPr>
                <a:t>Jan 3, 2024</a:t>
              </a:r>
              <a:br>
                <a:rPr lang="en-US" sz="1200" b="1" u="none" kern="1200" dirty="0">
                  <a:latin typeface="Aptos Narrow" panose="020B0004020202020204" pitchFamily="34" charset="0"/>
                  <a:ea typeface="Roboto Condensed" panose="02000000000000000000" pitchFamily="2" charset="0"/>
                </a:rPr>
              </a:br>
              <a:r>
                <a:rPr lang="en-US" sz="1200" u="none" kern="1200" spc="-10" baseline="0" dirty="0">
                  <a:latin typeface="Aptos Narrow" panose="020B0004020202020204" pitchFamily="34" charset="0"/>
                  <a:ea typeface="Roboto Condensed" panose="02000000000000000000" pitchFamily="2" charset="0"/>
                </a:rPr>
                <a:t>Audit of facility gets underway, including structural review and needs assessment discussions with staff &amp; maintenance</a:t>
              </a:r>
            </a:p>
          </p:txBody>
        </p:sp>
        <p:sp>
          <p:nvSpPr>
            <p:cNvPr id="25" name="Freeform: Shape 24">
              <a:extLst>
                <a:ext uri="{FF2B5EF4-FFF2-40B4-BE49-F238E27FC236}">
                  <a16:creationId xmlns:a16="http://schemas.microsoft.com/office/drawing/2014/main" id="{416912AB-9E23-BF16-5D45-A6B3F10F2C15}"/>
                </a:ext>
              </a:extLst>
            </p:cNvPr>
            <p:cNvSpPr/>
            <p:nvPr/>
          </p:nvSpPr>
          <p:spPr>
            <a:xfrm>
              <a:off x="2561097" y="2889871"/>
              <a:ext cx="1481328" cy="1554480"/>
            </a:xfrm>
            <a:custGeom>
              <a:avLst/>
              <a:gdLst>
                <a:gd name="connsiteX0" fmla="*/ 0 w 1285873"/>
                <a:gd name="connsiteY0" fmla="*/ 128587 h 1558782"/>
                <a:gd name="connsiteX1" fmla="*/ 128587 w 1285873"/>
                <a:gd name="connsiteY1" fmla="*/ 0 h 1558782"/>
                <a:gd name="connsiteX2" fmla="*/ 1157286 w 1285873"/>
                <a:gd name="connsiteY2" fmla="*/ 0 h 1558782"/>
                <a:gd name="connsiteX3" fmla="*/ 1285873 w 1285873"/>
                <a:gd name="connsiteY3" fmla="*/ 128587 h 1558782"/>
                <a:gd name="connsiteX4" fmla="*/ 1285873 w 1285873"/>
                <a:gd name="connsiteY4" fmla="*/ 1430195 h 1558782"/>
                <a:gd name="connsiteX5" fmla="*/ 1157286 w 1285873"/>
                <a:gd name="connsiteY5" fmla="*/ 1558782 h 1558782"/>
                <a:gd name="connsiteX6" fmla="*/ 128587 w 1285873"/>
                <a:gd name="connsiteY6" fmla="*/ 1558782 h 1558782"/>
                <a:gd name="connsiteX7" fmla="*/ 0 w 1285873"/>
                <a:gd name="connsiteY7" fmla="*/ 1430195 h 1558782"/>
                <a:gd name="connsiteX8" fmla="*/ 0 w 1285873"/>
                <a:gd name="connsiteY8" fmla="*/ 128587 h 155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3" h="1558782">
                  <a:moveTo>
                    <a:pt x="0" y="128587"/>
                  </a:moveTo>
                  <a:cubicBezTo>
                    <a:pt x="0" y="57570"/>
                    <a:pt x="57570" y="0"/>
                    <a:pt x="128587" y="0"/>
                  </a:cubicBezTo>
                  <a:lnTo>
                    <a:pt x="1157286" y="0"/>
                  </a:lnTo>
                  <a:cubicBezTo>
                    <a:pt x="1228303" y="0"/>
                    <a:pt x="1285873" y="57570"/>
                    <a:pt x="1285873" y="128587"/>
                  </a:cubicBezTo>
                  <a:lnTo>
                    <a:pt x="1285873" y="1430195"/>
                  </a:lnTo>
                  <a:cubicBezTo>
                    <a:pt x="1285873" y="1501212"/>
                    <a:pt x="1228303" y="1558782"/>
                    <a:pt x="1157286" y="1558782"/>
                  </a:cubicBezTo>
                  <a:lnTo>
                    <a:pt x="128587" y="1558782"/>
                  </a:lnTo>
                  <a:cubicBezTo>
                    <a:pt x="57570" y="1558782"/>
                    <a:pt x="0" y="1501212"/>
                    <a:pt x="0" y="1430195"/>
                  </a:cubicBezTo>
                  <a:lnTo>
                    <a:pt x="0" y="128587"/>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3006" tIns="123006" rIns="123006" bIns="123006"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ptos Narrow" panose="020B0004020202020204" pitchFamily="34" charset="0"/>
                </a:rPr>
                <a:t>January 30, 2024 </a:t>
              </a:r>
              <a:r>
                <a:rPr lang="en-US" sz="1200" kern="1200" dirty="0">
                  <a:latin typeface="Aptos Narrow" panose="020B0004020202020204" pitchFamily="34" charset="0"/>
                </a:rPr>
                <a:t>Abatement company site visit</a:t>
              </a:r>
              <a:endParaRPr lang="en-US" sz="1200" u="none" kern="1200" dirty="0">
                <a:latin typeface="Aptos Narrow" panose="020B0004020202020204" pitchFamily="34" charset="0"/>
                <a:ea typeface="Roboto Condensed" panose="02000000000000000000" pitchFamily="2" charset="0"/>
              </a:endParaRPr>
            </a:p>
          </p:txBody>
        </p:sp>
        <p:sp>
          <p:nvSpPr>
            <p:cNvPr id="27" name="Freeform: Shape 26">
              <a:extLst>
                <a:ext uri="{FF2B5EF4-FFF2-40B4-BE49-F238E27FC236}">
                  <a16:creationId xmlns:a16="http://schemas.microsoft.com/office/drawing/2014/main" id="{B1E4E124-0E16-9A9A-C791-D859438D38CA}"/>
                </a:ext>
              </a:extLst>
            </p:cNvPr>
            <p:cNvSpPr/>
            <p:nvPr/>
          </p:nvSpPr>
          <p:spPr>
            <a:xfrm>
              <a:off x="4296384" y="2889871"/>
              <a:ext cx="1481328" cy="1554480"/>
            </a:xfrm>
            <a:custGeom>
              <a:avLst/>
              <a:gdLst>
                <a:gd name="connsiteX0" fmla="*/ 0 w 1438624"/>
                <a:gd name="connsiteY0" fmla="*/ 143862 h 1555428"/>
                <a:gd name="connsiteX1" fmla="*/ 143862 w 1438624"/>
                <a:gd name="connsiteY1" fmla="*/ 0 h 1555428"/>
                <a:gd name="connsiteX2" fmla="*/ 1294762 w 1438624"/>
                <a:gd name="connsiteY2" fmla="*/ 0 h 1555428"/>
                <a:gd name="connsiteX3" fmla="*/ 1438624 w 1438624"/>
                <a:gd name="connsiteY3" fmla="*/ 143862 h 1555428"/>
                <a:gd name="connsiteX4" fmla="*/ 1438624 w 1438624"/>
                <a:gd name="connsiteY4" fmla="*/ 1411566 h 1555428"/>
                <a:gd name="connsiteX5" fmla="*/ 1294762 w 1438624"/>
                <a:gd name="connsiteY5" fmla="*/ 1555428 h 1555428"/>
                <a:gd name="connsiteX6" fmla="*/ 143862 w 1438624"/>
                <a:gd name="connsiteY6" fmla="*/ 1555428 h 1555428"/>
                <a:gd name="connsiteX7" fmla="*/ 0 w 1438624"/>
                <a:gd name="connsiteY7" fmla="*/ 1411566 h 1555428"/>
                <a:gd name="connsiteX8" fmla="*/ 0 w 1438624"/>
                <a:gd name="connsiteY8" fmla="*/ 143862 h 155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8624" h="1555428">
                  <a:moveTo>
                    <a:pt x="0" y="143862"/>
                  </a:moveTo>
                  <a:cubicBezTo>
                    <a:pt x="0" y="64409"/>
                    <a:pt x="64409" y="0"/>
                    <a:pt x="143862" y="0"/>
                  </a:cubicBezTo>
                  <a:lnTo>
                    <a:pt x="1294762" y="0"/>
                  </a:lnTo>
                  <a:cubicBezTo>
                    <a:pt x="1374215" y="0"/>
                    <a:pt x="1438624" y="64409"/>
                    <a:pt x="1438624" y="143862"/>
                  </a:cubicBezTo>
                  <a:lnTo>
                    <a:pt x="1438624" y="1411566"/>
                  </a:lnTo>
                  <a:cubicBezTo>
                    <a:pt x="1438624" y="1491019"/>
                    <a:pt x="1374215" y="1555428"/>
                    <a:pt x="1294762" y="1555428"/>
                  </a:cubicBezTo>
                  <a:lnTo>
                    <a:pt x="143862" y="1555428"/>
                  </a:lnTo>
                  <a:cubicBezTo>
                    <a:pt x="64409" y="1555428"/>
                    <a:pt x="0" y="1491019"/>
                    <a:pt x="0" y="1411566"/>
                  </a:cubicBezTo>
                  <a:lnTo>
                    <a:pt x="0" y="143862"/>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7480" tIns="127480" rIns="127480" bIns="12748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ptos Narrow" panose="020B0004020202020204" pitchFamily="34" charset="0"/>
                </a:rPr>
                <a:t>February 26, 2024 </a:t>
              </a:r>
              <a:r>
                <a:rPr lang="en-US" sz="1200" b="0" i="1" kern="1200" spc="-10" baseline="0" dirty="0">
                  <a:latin typeface="Aptos Narrow" panose="020B0004020202020204" pitchFamily="34" charset="0"/>
                </a:rPr>
                <a:t>Steering Committee Kickoff</a:t>
              </a:r>
              <a:r>
                <a:rPr lang="en-US" sz="1200" kern="1200" spc="-10" baseline="0" dirty="0">
                  <a:latin typeface="Aptos Narrow" panose="020B0004020202020204" pitchFamily="34" charset="0"/>
                </a:rPr>
                <a:t>. Members review final Facility Audit; tour areas under consideration for bond; review needs list to date. </a:t>
              </a:r>
              <a:endParaRPr lang="en-US" sz="1200" u="none" kern="1200" spc="-10" baseline="0" dirty="0">
                <a:latin typeface="Aptos Narrow" panose="020B0004020202020204" pitchFamily="34" charset="0"/>
                <a:ea typeface="Roboto Condensed" panose="02000000000000000000" pitchFamily="2" charset="0"/>
              </a:endParaRPr>
            </a:p>
          </p:txBody>
        </p:sp>
        <p:sp>
          <p:nvSpPr>
            <p:cNvPr id="29" name="Freeform: Shape 28">
              <a:extLst>
                <a:ext uri="{FF2B5EF4-FFF2-40B4-BE49-F238E27FC236}">
                  <a16:creationId xmlns:a16="http://schemas.microsoft.com/office/drawing/2014/main" id="{86CC0FCC-C524-AB3B-0A5D-B94C57FDA301}"/>
                </a:ext>
              </a:extLst>
            </p:cNvPr>
            <p:cNvSpPr/>
            <p:nvPr/>
          </p:nvSpPr>
          <p:spPr>
            <a:xfrm>
              <a:off x="6079326" y="2889871"/>
              <a:ext cx="1481328" cy="1554480"/>
            </a:xfrm>
            <a:custGeom>
              <a:avLst/>
              <a:gdLst>
                <a:gd name="connsiteX0" fmla="*/ 0 w 1638621"/>
                <a:gd name="connsiteY0" fmla="*/ 155543 h 1555428"/>
                <a:gd name="connsiteX1" fmla="*/ 155543 w 1638621"/>
                <a:gd name="connsiteY1" fmla="*/ 0 h 1555428"/>
                <a:gd name="connsiteX2" fmla="*/ 1483078 w 1638621"/>
                <a:gd name="connsiteY2" fmla="*/ 0 h 1555428"/>
                <a:gd name="connsiteX3" fmla="*/ 1638621 w 1638621"/>
                <a:gd name="connsiteY3" fmla="*/ 155543 h 1555428"/>
                <a:gd name="connsiteX4" fmla="*/ 1638621 w 1638621"/>
                <a:gd name="connsiteY4" fmla="*/ 1399885 h 1555428"/>
                <a:gd name="connsiteX5" fmla="*/ 1483078 w 1638621"/>
                <a:gd name="connsiteY5" fmla="*/ 1555428 h 1555428"/>
                <a:gd name="connsiteX6" fmla="*/ 155543 w 1638621"/>
                <a:gd name="connsiteY6" fmla="*/ 1555428 h 1555428"/>
                <a:gd name="connsiteX7" fmla="*/ 0 w 1638621"/>
                <a:gd name="connsiteY7" fmla="*/ 1399885 h 1555428"/>
                <a:gd name="connsiteX8" fmla="*/ 0 w 1638621"/>
                <a:gd name="connsiteY8" fmla="*/ 155543 h 155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621" h="1555428">
                  <a:moveTo>
                    <a:pt x="0" y="155543"/>
                  </a:moveTo>
                  <a:cubicBezTo>
                    <a:pt x="0" y="69639"/>
                    <a:pt x="69639" y="0"/>
                    <a:pt x="155543" y="0"/>
                  </a:cubicBezTo>
                  <a:lnTo>
                    <a:pt x="1483078" y="0"/>
                  </a:lnTo>
                  <a:cubicBezTo>
                    <a:pt x="1568982" y="0"/>
                    <a:pt x="1638621" y="69639"/>
                    <a:pt x="1638621" y="155543"/>
                  </a:cubicBezTo>
                  <a:lnTo>
                    <a:pt x="1638621" y="1399885"/>
                  </a:lnTo>
                  <a:cubicBezTo>
                    <a:pt x="1638621" y="1485789"/>
                    <a:pt x="1568982" y="1555428"/>
                    <a:pt x="1483078" y="1555428"/>
                  </a:cubicBezTo>
                  <a:lnTo>
                    <a:pt x="155543" y="1555428"/>
                  </a:lnTo>
                  <a:cubicBezTo>
                    <a:pt x="69639" y="1555428"/>
                    <a:pt x="0" y="1485789"/>
                    <a:pt x="0" y="1399885"/>
                  </a:cubicBezTo>
                  <a:lnTo>
                    <a:pt x="0" y="155543"/>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0901" tIns="130901" rIns="130901" bIns="130901" numCol="1" spcCol="1270" anchor="ctr" anchorCtr="0">
              <a:noAutofit/>
            </a:bodyPr>
            <a:lstStyle/>
            <a:p>
              <a:pPr marL="0" lvl="0" indent="0" algn="ctr" defTabSz="533400">
                <a:lnSpc>
                  <a:spcPct val="90000"/>
                </a:lnSpc>
                <a:spcBef>
                  <a:spcPct val="0"/>
                </a:spcBef>
                <a:buNone/>
              </a:pPr>
              <a:r>
                <a:rPr lang="en-US" sz="1200" b="1" kern="1200" dirty="0">
                  <a:latin typeface="Aptos Narrow" panose="020B0004020202020204" pitchFamily="34" charset="0"/>
                </a:rPr>
                <a:t>April 4, 2024 </a:t>
              </a:r>
            </a:p>
            <a:p>
              <a:pPr marL="0" lvl="0" indent="0" algn="ctr" defTabSz="533400">
                <a:lnSpc>
                  <a:spcPct val="90000"/>
                </a:lnSpc>
                <a:spcBef>
                  <a:spcPct val="0"/>
                </a:spcBef>
                <a:buNone/>
              </a:pPr>
              <a:r>
                <a:rPr lang="en-US" sz="1200" kern="1200" dirty="0">
                  <a:latin typeface="Aptos Narrow" panose="020B0004020202020204" pitchFamily="34" charset="0"/>
                </a:rPr>
                <a:t>Small groups brainstorm facility needs; compile into overall needs list. Discuss process, Facility Audit Summary, Priority Activity &amp; Survey</a:t>
              </a:r>
              <a:endParaRPr lang="en-US" sz="1200" u="none" kern="1200" dirty="0">
                <a:latin typeface="Aptos Narrow" panose="020B0004020202020204" pitchFamily="34" charset="0"/>
                <a:ea typeface="Roboto Condensed" panose="02000000000000000000" pitchFamily="2" charset="0"/>
              </a:endParaRPr>
            </a:p>
          </p:txBody>
        </p:sp>
        <p:sp>
          <p:nvSpPr>
            <p:cNvPr id="31" name="Freeform: Shape 30">
              <a:extLst>
                <a:ext uri="{FF2B5EF4-FFF2-40B4-BE49-F238E27FC236}">
                  <a16:creationId xmlns:a16="http://schemas.microsoft.com/office/drawing/2014/main" id="{BDA486E9-74E5-B415-D6CD-2D0208929589}"/>
                </a:ext>
              </a:extLst>
            </p:cNvPr>
            <p:cNvSpPr/>
            <p:nvPr/>
          </p:nvSpPr>
          <p:spPr>
            <a:xfrm>
              <a:off x="7825348" y="2829910"/>
              <a:ext cx="1481328" cy="1554480"/>
            </a:xfrm>
            <a:custGeom>
              <a:avLst/>
              <a:gdLst>
                <a:gd name="connsiteX0" fmla="*/ 0 w 1438469"/>
                <a:gd name="connsiteY0" fmla="*/ 143847 h 1555428"/>
                <a:gd name="connsiteX1" fmla="*/ 143847 w 1438469"/>
                <a:gd name="connsiteY1" fmla="*/ 0 h 1555428"/>
                <a:gd name="connsiteX2" fmla="*/ 1294622 w 1438469"/>
                <a:gd name="connsiteY2" fmla="*/ 0 h 1555428"/>
                <a:gd name="connsiteX3" fmla="*/ 1438469 w 1438469"/>
                <a:gd name="connsiteY3" fmla="*/ 143847 h 1555428"/>
                <a:gd name="connsiteX4" fmla="*/ 1438469 w 1438469"/>
                <a:gd name="connsiteY4" fmla="*/ 1411581 h 1555428"/>
                <a:gd name="connsiteX5" fmla="*/ 1294622 w 1438469"/>
                <a:gd name="connsiteY5" fmla="*/ 1555428 h 1555428"/>
                <a:gd name="connsiteX6" fmla="*/ 143847 w 1438469"/>
                <a:gd name="connsiteY6" fmla="*/ 1555428 h 1555428"/>
                <a:gd name="connsiteX7" fmla="*/ 0 w 1438469"/>
                <a:gd name="connsiteY7" fmla="*/ 1411581 h 1555428"/>
                <a:gd name="connsiteX8" fmla="*/ 0 w 1438469"/>
                <a:gd name="connsiteY8" fmla="*/ 143847 h 155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8469" h="1555428">
                  <a:moveTo>
                    <a:pt x="0" y="143847"/>
                  </a:moveTo>
                  <a:cubicBezTo>
                    <a:pt x="0" y="64402"/>
                    <a:pt x="64402" y="0"/>
                    <a:pt x="143847" y="0"/>
                  </a:cubicBezTo>
                  <a:lnTo>
                    <a:pt x="1294622" y="0"/>
                  </a:lnTo>
                  <a:cubicBezTo>
                    <a:pt x="1374067" y="0"/>
                    <a:pt x="1438469" y="64402"/>
                    <a:pt x="1438469" y="143847"/>
                  </a:cubicBezTo>
                  <a:lnTo>
                    <a:pt x="1438469" y="1411581"/>
                  </a:lnTo>
                  <a:cubicBezTo>
                    <a:pt x="1438469" y="1491026"/>
                    <a:pt x="1374067" y="1555428"/>
                    <a:pt x="1294622" y="1555428"/>
                  </a:cubicBezTo>
                  <a:lnTo>
                    <a:pt x="143847" y="1555428"/>
                  </a:lnTo>
                  <a:cubicBezTo>
                    <a:pt x="64402" y="1555428"/>
                    <a:pt x="0" y="1491026"/>
                    <a:pt x="0" y="1411581"/>
                  </a:cubicBezTo>
                  <a:lnTo>
                    <a:pt x="0" y="143847"/>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7475" tIns="127475" rIns="127475" bIns="127475"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ptos Narrow" panose="020B0004020202020204" pitchFamily="34" charset="0"/>
                </a:rPr>
                <a:t>April 18, 2024</a:t>
              </a:r>
              <a:br>
                <a:rPr lang="en-US" sz="1200" b="1" kern="1200" dirty="0">
                  <a:latin typeface="Aptos Narrow" panose="020B0004020202020204" pitchFamily="34" charset="0"/>
                </a:rPr>
              </a:br>
              <a:r>
                <a:rPr lang="en-US" sz="1200" kern="1200" dirty="0">
                  <a:latin typeface="Aptos Narrow" panose="020B0004020202020204" pitchFamily="34" charset="0"/>
                </a:rPr>
                <a:t>Steering committee performs final needs ranking; reviews financial impact </a:t>
              </a:r>
              <a:r>
                <a:rPr lang="en-US" sz="1200" dirty="0">
                  <a:latin typeface="Aptos Narrow" panose="020B0004020202020204" pitchFamily="34" charset="0"/>
                </a:rPr>
                <a:t>&amp; CTE</a:t>
              </a:r>
              <a:r>
                <a:rPr lang="en-US" sz="1200" kern="1200" dirty="0">
                  <a:latin typeface="Aptos Narrow" panose="020B0004020202020204" pitchFamily="34" charset="0"/>
                </a:rPr>
                <a:t> </a:t>
              </a:r>
              <a:r>
                <a:rPr lang="en-US" sz="1200" kern="1200" dirty="0" err="1">
                  <a:latin typeface="Aptos Narrow" panose="020B0004020202020204" pitchFamily="34" charset="0"/>
                </a:rPr>
                <a:t>bldg</a:t>
              </a:r>
              <a:r>
                <a:rPr lang="en-US" sz="1200" kern="1200" dirty="0">
                  <a:latin typeface="Aptos Narrow" panose="020B0004020202020204" pitchFamily="34" charset="0"/>
                </a:rPr>
                <a:t> cost estimates; tours HS hall by PA gym </a:t>
              </a:r>
              <a:r>
                <a:rPr lang="en-US" sz="1200" dirty="0">
                  <a:latin typeface="Aptos Narrow" panose="020B0004020202020204" pitchFamily="34" charset="0"/>
                </a:rPr>
                <a:t>&amp; </a:t>
              </a:r>
              <a:r>
                <a:rPr lang="en-US" sz="1200" kern="1200" dirty="0">
                  <a:latin typeface="Aptos Narrow" panose="020B0004020202020204" pitchFamily="34" charset="0"/>
                </a:rPr>
                <a:t>Elementary</a:t>
              </a:r>
              <a:endParaRPr lang="en-US" sz="1200" u="none" kern="1200" dirty="0">
                <a:latin typeface="Aptos Narrow" panose="020B0004020202020204" pitchFamily="34" charset="0"/>
                <a:ea typeface="Roboto Condensed" panose="02000000000000000000" pitchFamily="2" charset="0"/>
              </a:endParaRPr>
            </a:p>
          </p:txBody>
        </p:sp>
        <p:sp>
          <p:nvSpPr>
            <p:cNvPr id="33" name="Freeform: Shape 32">
              <a:extLst>
                <a:ext uri="{FF2B5EF4-FFF2-40B4-BE49-F238E27FC236}">
                  <a16:creationId xmlns:a16="http://schemas.microsoft.com/office/drawing/2014/main" id="{D86DE998-DF26-6C40-C402-2DA84F53CB4D}"/>
                </a:ext>
              </a:extLst>
            </p:cNvPr>
            <p:cNvSpPr/>
            <p:nvPr/>
          </p:nvSpPr>
          <p:spPr>
            <a:xfrm>
              <a:off x="9699913" y="2889871"/>
              <a:ext cx="1481328" cy="1554480"/>
            </a:xfrm>
            <a:custGeom>
              <a:avLst/>
              <a:gdLst>
                <a:gd name="connsiteX0" fmla="*/ 0 w 1285873"/>
                <a:gd name="connsiteY0" fmla="*/ 128587 h 1555428"/>
                <a:gd name="connsiteX1" fmla="*/ 128587 w 1285873"/>
                <a:gd name="connsiteY1" fmla="*/ 0 h 1555428"/>
                <a:gd name="connsiteX2" fmla="*/ 1157286 w 1285873"/>
                <a:gd name="connsiteY2" fmla="*/ 0 h 1555428"/>
                <a:gd name="connsiteX3" fmla="*/ 1285873 w 1285873"/>
                <a:gd name="connsiteY3" fmla="*/ 128587 h 1555428"/>
                <a:gd name="connsiteX4" fmla="*/ 1285873 w 1285873"/>
                <a:gd name="connsiteY4" fmla="*/ 1426841 h 1555428"/>
                <a:gd name="connsiteX5" fmla="*/ 1157286 w 1285873"/>
                <a:gd name="connsiteY5" fmla="*/ 1555428 h 1555428"/>
                <a:gd name="connsiteX6" fmla="*/ 128587 w 1285873"/>
                <a:gd name="connsiteY6" fmla="*/ 1555428 h 1555428"/>
                <a:gd name="connsiteX7" fmla="*/ 0 w 1285873"/>
                <a:gd name="connsiteY7" fmla="*/ 1426841 h 1555428"/>
                <a:gd name="connsiteX8" fmla="*/ 0 w 1285873"/>
                <a:gd name="connsiteY8" fmla="*/ 128587 h 155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3" h="1555428">
                  <a:moveTo>
                    <a:pt x="0" y="128587"/>
                  </a:moveTo>
                  <a:cubicBezTo>
                    <a:pt x="0" y="57570"/>
                    <a:pt x="57570" y="0"/>
                    <a:pt x="128587" y="0"/>
                  </a:cubicBezTo>
                  <a:lnTo>
                    <a:pt x="1157286" y="0"/>
                  </a:lnTo>
                  <a:cubicBezTo>
                    <a:pt x="1228303" y="0"/>
                    <a:pt x="1285873" y="57570"/>
                    <a:pt x="1285873" y="128587"/>
                  </a:cubicBezTo>
                  <a:lnTo>
                    <a:pt x="1285873" y="1426841"/>
                  </a:lnTo>
                  <a:cubicBezTo>
                    <a:pt x="1285873" y="1497858"/>
                    <a:pt x="1228303" y="1555428"/>
                    <a:pt x="1157286" y="1555428"/>
                  </a:cubicBezTo>
                  <a:lnTo>
                    <a:pt x="128587" y="1555428"/>
                  </a:lnTo>
                  <a:cubicBezTo>
                    <a:pt x="57570" y="1555428"/>
                    <a:pt x="0" y="1497858"/>
                    <a:pt x="0" y="1426841"/>
                  </a:cubicBezTo>
                  <a:lnTo>
                    <a:pt x="0" y="128587"/>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3006" tIns="123006" rIns="123006" bIns="123006"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ptos Narrow" panose="020B0004020202020204" pitchFamily="34" charset="0"/>
                </a:rPr>
                <a:t>Early June 2024: </a:t>
              </a:r>
              <a:r>
                <a:rPr lang="en-US" sz="1200" kern="1200" dirty="0" err="1">
                  <a:latin typeface="Aptos Narrow" panose="020B0004020202020204" pitchFamily="34" charset="0"/>
                </a:rPr>
                <a:t>Fakler</a:t>
              </a:r>
              <a:r>
                <a:rPr lang="en-US" sz="1200" kern="1200" dirty="0">
                  <a:latin typeface="Aptos Narrow" panose="020B0004020202020204" pitchFamily="34" charset="0"/>
                </a:rPr>
                <a:t> Architects sends conceptual drawings and narrative to BD Construction for cost estimating</a:t>
              </a:r>
              <a:endParaRPr lang="en-US" sz="1200" u="none" kern="1200" dirty="0">
                <a:latin typeface="Aptos Narrow" panose="020B0004020202020204" pitchFamily="34" charset="0"/>
                <a:ea typeface="Roboto Condensed" panose="02000000000000000000" pitchFamily="2" charset="0"/>
              </a:endParaRPr>
            </a:p>
          </p:txBody>
        </p:sp>
      </p:grpSp>
      <p:grpSp>
        <p:nvGrpSpPr>
          <p:cNvPr id="8" name="Group 7">
            <a:extLst>
              <a:ext uri="{FF2B5EF4-FFF2-40B4-BE49-F238E27FC236}">
                <a16:creationId xmlns:a16="http://schemas.microsoft.com/office/drawing/2014/main" id="{DD0735BC-BF08-2EF2-E768-9CEAAE3F99A4}"/>
              </a:ext>
            </a:extLst>
          </p:cNvPr>
          <p:cNvGrpSpPr/>
          <p:nvPr/>
        </p:nvGrpSpPr>
        <p:grpSpPr>
          <a:xfrm>
            <a:off x="831305" y="4602064"/>
            <a:ext cx="10290665" cy="1627234"/>
            <a:chOff x="933600" y="4752461"/>
            <a:chExt cx="10290665" cy="1627234"/>
          </a:xfrm>
        </p:grpSpPr>
        <p:sp>
          <p:nvSpPr>
            <p:cNvPr id="10" name="Freeform: Shape 9">
              <a:extLst>
                <a:ext uri="{FF2B5EF4-FFF2-40B4-BE49-F238E27FC236}">
                  <a16:creationId xmlns:a16="http://schemas.microsoft.com/office/drawing/2014/main" id="{8D4331F7-3873-0C7D-0FB4-3ED712131D12}"/>
                </a:ext>
              </a:extLst>
            </p:cNvPr>
            <p:cNvSpPr/>
            <p:nvPr/>
          </p:nvSpPr>
          <p:spPr>
            <a:xfrm>
              <a:off x="933600" y="4791725"/>
              <a:ext cx="1463040" cy="1554480"/>
            </a:xfrm>
            <a:custGeom>
              <a:avLst/>
              <a:gdLst>
                <a:gd name="connsiteX0" fmla="*/ 0 w 1422532"/>
                <a:gd name="connsiteY0" fmla="*/ 142253 h 1677859"/>
                <a:gd name="connsiteX1" fmla="*/ 142253 w 1422532"/>
                <a:gd name="connsiteY1" fmla="*/ 0 h 1677859"/>
                <a:gd name="connsiteX2" fmla="*/ 1280279 w 1422532"/>
                <a:gd name="connsiteY2" fmla="*/ 0 h 1677859"/>
                <a:gd name="connsiteX3" fmla="*/ 1422532 w 1422532"/>
                <a:gd name="connsiteY3" fmla="*/ 142253 h 1677859"/>
                <a:gd name="connsiteX4" fmla="*/ 1422532 w 1422532"/>
                <a:gd name="connsiteY4" fmla="*/ 1535606 h 1677859"/>
                <a:gd name="connsiteX5" fmla="*/ 1280279 w 1422532"/>
                <a:gd name="connsiteY5" fmla="*/ 1677859 h 1677859"/>
                <a:gd name="connsiteX6" fmla="*/ 142253 w 1422532"/>
                <a:gd name="connsiteY6" fmla="*/ 1677859 h 1677859"/>
                <a:gd name="connsiteX7" fmla="*/ 0 w 1422532"/>
                <a:gd name="connsiteY7" fmla="*/ 1535606 h 1677859"/>
                <a:gd name="connsiteX8" fmla="*/ 0 w 1422532"/>
                <a:gd name="connsiteY8" fmla="*/ 142253 h 167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2532" h="1677859">
                  <a:moveTo>
                    <a:pt x="0" y="142253"/>
                  </a:moveTo>
                  <a:cubicBezTo>
                    <a:pt x="0" y="63689"/>
                    <a:pt x="63689" y="0"/>
                    <a:pt x="142253" y="0"/>
                  </a:cubicBezTo>
                  <a:lnTo>
                    <a:pt x="1280279" y="0"/>
                  </a:lnTo>
                  <a:cubicBezTo>
                    <a:pt x="1358843" y="0"/>
                    <a:pt x="1422532" y="63689"/>
                    <a:pt x="1422532" y="142253"/>
                  </a:cubicBezTo>
                  <a:lnTo>
                    <a:pt x="1422532" y="1535606"/>
                  </a:lnTo>
                  <a:cubicBezTo>
                    <a:pt x="1422532" y="1614170"/>
                    <a:pt x="1358843" y="1677859"/>
                    <a:pt x="1280279" y="1677859"/>
                  </a:cubicBezTo>
                  <a:lnTo>
                    <a:pt x="142253" y="1677859"/>
                  </a:lnTo>
                  <a:cubicBezTo>
                    <a:pt x="63689" y="1677859"/>
                    <a:pt x="0" y="1614170"/>
                    <a:pt x="0" y="1535606"/>
                  </a:cubicBezTo>
                  <a:lnTo>
                    <a:pt x="0" y="142253"/>
                  </a:lnTo>
                  <a:close/>
                </a:path>
              </a:pathLst>
            </a:custGeom>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7009" tIns="127009" rIns="127009" bIns="127009"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ptos Narrow" panose="020B0004020202020204" pitchFamily="34" charset="0"/>
                </a:rPr>
                <a:t>Mid-June 2024 </a:t>
              </a:r>
            </a:p>
            <a:p>
              <a:pPr marL="0" lvl="0" indent="0" algn="ctr" defTabSz="533400">
                <a:lnSpc>
                  <a:spcPct val="90000"/>
                </a:lnSpc>
                <a:spcBef>
                  <a:spcPct val="0"/>
                </a:spcBef>
                <a:spcAft>
                  <a:spcPct val="35000"/>
                </a:spcAft>
                <a:buNone/>
              </a:pPr>
              <a:r>
                <a:rPr lang="en-US" sz="1200" kern="1200" dirty="0">
                  <a:latin typeface="Aptos Narrow" panose="020B0004020202020204" pitchFamily="34" charset="0"/>
                </a:rPr>
                <a:t>BD Construction estimates costs and performs construction review</a:t>
              </a:r>
            </a:p>
          </p:txBody>
        </p:sp>
        <p:sp>
          <p:nvSpPr>
            <p:cNvPr id="12" name="Freeform: Shape 11">
              <a:extLst>
                <a:ext uri="{FF2B5EF4-FFF2-40B4-BE49-F238E27FC236}">
                  <a16:creationId xmlns:a16="http://schemas.microsoft.com/office/drawing/2014/main" id="{3BF4519E-E123-57AA-F530-40C7533489B8}"/>
                </a:ext>
              </a:extLst>
            </p:cNvPr>
            <p:cNvSpPr/>
            <p:nvPr/>
          </p:nvSpPr>
          <p:spPr>
            <a:xfrm>
              <a:off x="2748940" y="4792878"/>
              <a:ext cx="1463040" cy="1554480"/>
            </a:xfrm>
            <a:custGeom>
              <a:avLst/>
              <a:gdLst>
                <a:gd name="connsiteX0" fmla="*/ 0 w 1480455"/>
                <a:gd name="connsiteY0" fmla="*/ 148046 h 1627048"/>
                <a:gd name="connsiteX1" fmla="*/ 148046 w 1480455"/>
                <a:gd name="connsiteY1" fmla="*/ 0 h 1627048"/>
                <a:gd name="connsiteX2" fmla="*/ 1332410 w 1480455"/>
                <a:gd name="connsiteY2" fmla="*/ 0 h 1627048"/>
                <a:gd name="connsiteX3" fmla="*/ 1480456 w 1480455"/>
                <a:gd name="connsiteY3" fmla="*/ 148046 h 1627048"/>
                <a:gd name="connsiteX4" fmla="*/ 1480455 w 1480455"/>
                <a:gd name="connsiteY4" fmla="*/ 1479003 h 1627048"/>
                <a:gd name="connsiteX5" fmla="*/ 1332409 w 1480455"/>
                <a:gd name="connsiteY5" fmla="*/ 1627049 h 1627048"/>
                <a:gd name="connsiteX6" fmla="*/ 148046 w 1480455"/>
                <a:gd name="connsiteY6" fmla="*/ 1627048 h 1627048"/>
                <a:gd name="connsiteX7" fmla="*/ 0 w 1480455"/>
                <a:gd name="connsiteY7" fmla="*/ 1479002 h 1627048"/>
                <a:gd name="connsiteX8" fmla="*/ 0 w 1480455"/>
                <a:gd name="connsiteY8" fmla="*/ 148046 h 1627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0455" h="1627048">
                  <a:moveTo>
                    <a:pt x="0" y="148046"/>
                  </a:moveTo>
                  <a:cubicBezTo>
                    <a:pt x="0" y="66282"/>
                    <a:pt x="66282" y="0"/>
                    <a:pt x="148046" y="0"/>
                  </a:cubicBezTo>
                  <a:lnTo>
                    <a:pt x="1332410" y="0"/>
                  </a:lnTo>
                  <a:cubicBezTo>
                    <a:pt x="1414174" y="0"/>
                    <a:pt x="1480456" y="66282"/>
                    <a:pt x="1480456" y="148046"/>
                  </a:cubicBezTo>
                  <a:cubicBezTo>
                    <a:pt x="1480456" y="591698"/>
                    <a:pt x="1480455" y="1035351"/>
                    <a:pt x="1480455" y="1479003"/>
                  </a:cubicBezTo>
                  <a:cubicBezTo>
                    <a:pt x="1480455" y="1560767"/>
                    <a:pt x="1414173" y="1627049"/>
                    <a:pt x="1332409" y="1627049"/>
                  </a:cubicBezTo>
                  <a:lnTo>
                    <a:pt x="148046" y="1627048"/>
                  </a:lnTo>
                  <a:cubicBezTo>
                    <a:pt x="66282" y="1627048"/>
                    <a:pt x="0" y="1560766"/>
                    <a:pt x="0" y="1479002"/>
                  </a:cubicBezTo>
                  <a:lnTo>
                    <a:pt x="0" y="148046"/>
                  </a:lnTo>
                  <a:close/>
                </a:path>
              </a:pathLst>
            </a:custGeom>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705" tIns="128705" rIns="128705" bIns="128705"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ptos Narrow" panose="020B0004020202020204" pitchFamily="34" charset="0"/>
                </a:rPr>
                <a:t>June 25, 2024</a:t>
              </a:r>
              <a:r>
                <a:rPr lang="en-US" sz="1200" kern="1200" dirty="0">
                  <a:latin typeface="Aptos Narrow" panose="020B0004020202020204" pitchFamily="34" charset="0"/>
                </a:rPr>
                <a:t> Steering committee discusses, estimated costs and preliminary tax impact.</a:t>
              </a:r>
            </a:p>
          </p:txBody>
        </p:sp>
        <p:sp>
          <p:nvSpPr>
            <p:cNvPr id="14" name="Freeform: Shape 13">
              <a:extLst>
                <a:ext uri="{FF2B5EF4-FFF2-40B4-BE49-F238E27FC236}">
                  <a16:creationId xmlns:a16="http://schemas.microsoft.com/office/drawing/2014/main" id="{7E6B85FB-7F2E-2786-57B2-A8829B84C919}"/>
                </a:ext>
              </a:extLst>
            </p:cNvPr>
            <p:cNvSpPr/>
            <p:nvPr/>
          </p:nvSpPr>
          <p:spPr>
            <a:xfrm>
              <a:off x="4491651" y="4825215"/>
              <a:ext cx="1463040" cy="1554480"/>
            </a:xfrm>
            <a:custGeom>
              <a:avLst/>
              <a:gdLst>
                <a:gd name="connsiteX0" fmla="*/ 0 w 1480455"/>
                <a:gd name="connsiteY0" fmla="*/ 148046 h 1610880"/>
                <a:gd name="connsiteX1" fmla="*/ 148046 w 1480455"/>
                <a:gd name="connsiteY1" fmla="*/ 0 h 1610880"/>
                <a:gd name="connsiteX2" fmla="*/ 1332410 w 1480455"/>
                <a:gd name="connsiteY2" fmla="*/ 0 h 1610880"/>
                <a:gd name="connsiteX3" fmla="*/ 1480456 w 1480455"/>
                <a:gd name="connsiteY3" fmla="*/ 148046 h 1610880"/>
                <a:gd name="connsiteX4" fmla="*/ 1480455 w 1480455"/>
                <a:gd name="connsiteY4" fmla="*/ 1462835 h 1610880"/>
                <a:gd name="connsiteX5" fmla="*/ 1332409 w 1480455"/>
                <a:gd name="connsiteY5" fmla="*/ 1610881 h 1610880"/>
                <a:gd name="connsiteX6" fmla="*/ 148046 w 1480455"/>
                <a:gd name="connsiteY6" fmla="*/ 1610880 h 1610880"/>
                <a:gd name="connsiteX7" fmla="*/ 0 w 1480455"/>
                <a:gd name="connsiteY7" fmla="*/ 1462834 h 1610880"/>
                <a:gd name="connsiteX8" fmla="*/ 0 w 1480455"/>
                <a:gd name="connsiteY8" fmla="*/ 148046 h 161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0455" h="1610880">
                  <a:moveTo>
                    <a:pt x="0" y="148046"/>
                  </a:moveTo>
                  <a:cubicBezTo>
                    <a:pt x="0" y="66282"/>
                    <a:pt x="66282" y="0"/>
                    <a:pt x="148046" y="0"/>
                  </a:cubicBezTo>
                  <a:lnTo>
                    <a:pt x="1332410" y="0"/>
                  </a:lnTo>
                  <a:cubicBezTo>
                    <a:pt x="1414174" y="0"/>
                    <a:pt x="1480456" y="66282"/>
                    <a:pt x="1480456" y="148046"/>
                  </a:cubicBezTo>
                  <a:cubicBezTo>
                    <a:pt x="1480456" y="586309"/>
                    <a:pt x="1480455" y="1024572"/>
                    <a:pt x="1480455" y="1462835"/>
                  </a:cubicBezTo>
                  <a:cubicBezTo>
                    <a:pt x="1480455" y="1544599"/>
                    <a:pt x="1414173" y="1610881"/>
                    <a:pt x="1332409" y="1610881"/>
                  </a:cubicBezTo>
                  <a:lnTo>
                    <a:pt x="148046" y="1610880"/>
                  </a:lnTo>
                  <a:cubicBezTo>
                    <a:pt x="66282" y="1610880"/>
                    <a:pt x="0" y="1544598"/>
                    <a:pt x="0" y="1462834"/>
                  </a:cubicBezTo>
                  <a:lnTo>
                    <a:pt x="0" y="148046"/>
                  </a:lnTo>
                  <a:close/>
                </a:path>
              </a:pathLst>
            </a:custGeom>
            <a:solidFill>
              <a:schemeClr val="bg1">
                <a:alpha val="89804"/>
              </a:schemeClr>
            </a:solidFill>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705" tIns="128705" rIns="128705" bIns="128705"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ptos Narrow" panose="020B0004020202020204" pitchFamily="34" charset="0"/>
                </a:rPr>
                <a:t>August 1, 2024</a:t>
              </a:r>
              <a:r>
                <a:rPr lang="en-US" sz="1200" kern="1200" dirty="0">
                  <a:latin typeface="Aptos Narrow" panose="020B0004020202020204" pitchFamily="34" charset="0"/>
                </a:rPr>
                <a:t> Public Information Meeting and </a:t>
              </a:r>
              <a:br>
                <a:rPr lang="en-US" sz="1200" kern="1200" dirty="0">
                  <a:latin typeface="Aptos Narrow" panose="020B0004020202020204" pitchFamily="34" charset="0"/>
                </a:rPr>
              </a:br>
              <a:r>
                <a:rPr lang="en-US" sz="1200" kern="1200" dirty="0">
                  <a:latin typeface="Aptos Narrow" panose="020B0004020202020204" pitchFamily="34" charset="0"/>
                </a:rPr>
                <a:t>School Tours </a:t>
              </a:r>
              <a:endParaRPr lang="en-US" sz="1200" u="none" kern="1200" dirty="0">
                <a:latin typeface="Aptos Narrow" panose="020B0004020202020204" pitchFamily="34" charset="0"/>
                <a:ea typeface="Roboto Condensed" panose="02000000000000000000" pitchFamily="2" charset="0"/>
              </a:endParaRPr>
            </a:p>
          </p:txBody>
        </p:sp>
        <p:sp>
          <p:nvSpPr>
            <p:cNvPr id="16" name="Freeform: Shape 15">
              <a:extLst>
                <a:ext uri="{FF2B5EF4-FFF2-40B4-BE49-F238E27FC236}">
                  <a16:creationId xmlns:a16="http://schemas.microsoft.com/office/drawing/2014/main" id="{838CBC09-E1C1-B08F-28E7-381379A3A791}"/>
                </a:ext>
              </a:extLst>
            </p:cNvPr>
            <p:cNvSpPr/>
            <p:nvPr/>
          </p:nvSpPr>
          <p:spPr>
            <a:xfrm>
              <a:off x="6237672" y="4800965"/>
              <a:ext cx="1463040" cy="1554480"/>
            </a:xfrm>
            <a:custGeom>
              <a:avLst/>
              <a:gdLst>
                <a:gd name="connsiteX0" fmla="*/ 0 w 1480455"/>
                <a:gd name="connsiteY0" fmla="*/ 148046 h 1659380"/>
                <a:gd name="connsiteX1" fmla="*/ 148046 w 1480455"/>
                <a:gd name="connsiteY1" fmla="*/ 0 h 1659380"/>
                <a:gd name="connsiteX2" fmla="*/ 1332410 w 1480455"/>
                <a:gd name="connsiteY2" fmla="*/ 0 h 1659380"/>
                <a:gd name="connsiteX3" fmla="*/ 1480456 w 1480455"/>
                <a:gd name="connsiteY3" fmla="*/ 148046 h 1659380"/>
                <a:gd name="connsiteX4" fmla="*/ 1480455 w 1480455"/>
                <a:gd name="connsiteY4" fmla="*/ 1511335 h 1659380"/>
                <a:gd name="connsiteX5" fmla="*/ 1332409 w 1480455"/>
                <a:gd name="connsiteY5" fmla="*/ 1659381 h 1659380"/>
                <a:gd name="connsiteX6" fmla="*/ 148046 w 1480455"/>
                <a:gd name="connsiteY6" fmla="*/ 1659380 h 1659380"/>
                <a:gd name="connsiteX7" fmla="*/ 0 w 1480455"/>
                <a:gd name="connsiteY7" fmla="*/ 1511334 h 1659380"/>
                <a:gd name="connsiteX8" fmla="*/ 0 w 1480455"/>
                <a:gd name="connsiteY8" fmla="*/ 148046 h 165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0455" h="1659380">
                  <a:moveTo>
                    <a:pt x="0" y="148046"/>
                  </a:moveTo>
                  <a:cubicBezTo>
                    <a:pt x="0" y="66282"/>
                    <a:pt x="66282" y="0"/>
                    <a:pt x="148046" y="0"/>
                  </a:cubicBezTo>
                  <a:lnTo>
                    <a:pt x="1332410" y="0"/>
                  </a:lnTo>
                  <a:cubicBezTo>
                    <a:pt x="1414174" y="0"/>
                    <a:pt x="1480456" y="66282"/>
                    <a:pt x="1480456" y="148046"/>
                  </a:cubicBezTo>
                  <a:cubicBezTo>
                    <a:pt x="1480456" y="602476"/>
                    <a:pt x="1480455" y="1056905"/>
                    <a:pt x="1480455" y="1511335"/>
                  </a:cubicBezTo>
                  <a:cubicBezTo>
                    <a:pt x="1480455" y="1593099"/>
                    <a:pt x="1414173" y="1659381"/>
                    <a:pt x="1332409" y="1659381"/>
                  </a:cubicBezTo>
                  <a:lnTo>
                    <a:pt x="148046" y="1659380"/>
                  </a:lnTo>
                  <a:cubicBezTo>
                    <a:pt x="66282" y="1659380"/>
                    <a:pt x="0" y="1593098"/>
                    <a:pt x="0" y="1511334"/>
                  </a:cubicBezTo>
                  <a:lnTo>
                    <a:pt x="0" y="148046"/>
                  </a:lnTo>
                  <a:close/>
                </a:path>
              </a:pathLst>
            </a:custGeom>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705" tIns="128705" rIns="128705" bIns="128705"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ptos Narrow" panose="020B0004020202020204" pitchFamily="34" charset="0"/>
                </a:rPr>
                <a:t>August 12, 2024</a:t>
              </a:r>
              <a:r>
                <a:rPr lang="en-US" sz="1200" kern="1200" dirty="0">
                  <a:latin typeface="Aptos Narrow" panose="020B0004020202020204" pitchFamily="34" charset="0"/>
                </a:rPr>
                <a:t> </a:t>
              </a:r>
              <a:br>
                <a:rPr lang="en-US" sz="1200" kern="1200" dirty="0">
                  <a:latin typeface="Aptos Narrow" panose="020B0004020202020204" pitchFamily="34" charset="0"/>
                </a:rPr>
              </a:br>
              <a:r>
                <a:rPr lang="en-US" sz="1200" kern="1200" dirty="0">
                  <a:latin typeface="Aptos Narrow" panose="020B0004020202020204" pitchFamily="34" charset="0"/>
                </a:rPr>
                <a:t>BOE Agenda include</a:t>
              </a:r>
              <a:r>
                <a:rPr lang="en-US" sz="1200" dirty="0">
                  <a:latin typeface="Aptos Narrow" panose="020B0004020202020204" pitchFamily="34" charset="0"/>
                </a:rPr>
                <a:t>s</a:t>
              </a:r>
              <a:r>
                <a:rPr lang="en-US" sz="1200" kern="1200" dirty="0">
                  <a:latin typeface="Aptos Narrow" panose="020B0004020202020204" pitchFamily="34" charset="0"/>
                </a:rPr>
                <a:t> Steering Committee recommendation to approve project and budget. Bond election resolution.</a:t>
              </a:r>
              <a:endParaRPr lang="en-US" sz="1200" u="none" kern="1200" dirty="0">
                <a:latin typeface="Aptos Narrow" panose="020B0004020202020204" pitchFamily="34" charset="0"/>
                <a:ea typeface="Roboto Condensed" panose="02000000000000000000" pitchFamily="2" charset="0"/>
              </a:endParaRPr>
            </a:p>
          </p:txBody>
        </p:sp>
        <p:sp>
          <p:nvSpPr>
            <p:cNvPr id="18" name="Freeform: Shape 17">
              <a:extLst>
                <a:ext uri="{FF2B5EF4-FFF2-40B4-BE49-F238E27FC236}">
                  <a16:creationId xmlns:a16="http://schemas.microsoft.com/office/drawing/2014/main" id="{0569E796-7BE0-0697-732C-C8D9607C20BD}"/>
                </a:ext>
              </a:extLst>
            </p:cNvPr>
            <p:cNvSpPr/>
            <p:nvPr/>
          </p:nvSpPr>
          <p:spPr>
            <a:xfrm>
              <a:off x="7967937" y="4792880"/>
              <a:ext cx="1463040" cy="1554480"/>
            </a:xfrm>
            <a:custGeom>
              <a:avLst/>
              <a:gdLst>
                <a:gd name="connsiteX0" fmla="*/ 0 w 1480455"/>
                <a:gd name="connsiteY0" fmla="*/ 148046 h 1675549"/>
                <a:gd name="connsiteX1" fmla="*/ 148046 w 1480455"/>
                <a:gd name="connsiteY1" fmla="*/ 0 h 1675549"/>
                <a:gd name="connsiteX2" fmla="*/ 1332410 w 1480455"/>
                <a:gd name="connsiteY2" fmla="*/ 0 h 1675549"/>
                <a:gd name="connsiteX3" fmla="*/ 1480456 w 1480455"/>
                <a:gd name="connsiteY3" fmla="*/ 148046 h 1675549"/>
                <a:gd name="connsiteX4" fmla="*/ 1480455 w 1480455"/>
                <a:gd name="connsiteY4" fmla="*/ 1527504 h 1675549"/>
                <a:gd name="connsiteX5" fmla="*/ 1332409 w 1480455"/>
                <a:gd name="connsiteY5" fmla="*/ 1675550 h 1675549"/>
                <a:gd name="connsiteX6" fmla="*/ 148046 w 1480455"/>
                <a:gd name="connsiteY6" fmla="*/ 1675549 h 1675549"/>
                <a:gd name="connsiteX7" fmla="*/ 0 w 1480455"/>
                <a:gd name="connsiteY7" fmla="*/ 1527503 h 1675549"/>
                <a:gd name="connsiteX8" fmla="*/ 0 w 1480455"/>
                <a:gd name="connsiteY8" fmla="*/ 148046 h 167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0455" h="1675549">
                  <a:moveTo>
                    <a:pt x="0" y="148046"/>
                  </a:moveTo>
                  <a:cubicBezTo>
                    <a:pt x="0" y="66282"/>
                    <a:pt x="66282" y="0"/>
                    <a:pt x="148046" y="0"/>
                  </a:cubicBezTo>
                  <a:lnTo>
                    <a:pt x="1332410" y="0"/>
                  </a:lnTo>
                  <a:cubicBezTo>
                    <a:pt x="1414174" y="0"/>
                    <a:pt x="1480456" y="66282"/>
                    <a:pt x="1480456" y="148046"/>
                  </a:cubicBezTo>
                  <a:cubicBezTo>
                    <a:pt x="1480456" y="607865"/>
                    <a:pt x="1480455" y="1067685"/>
                    <a:pt x="1480455" y="1527504"/>
                  </a:cubicBezTo>
                  <a:cubicBezTo>
                    <a:pt x="1480455" y="1609268"/>
                    <a:pt x="1414173" y="1675550"/>
                    <a:pt x="1332409" y="1675550"/>
                  </a:cubicBezTo>
                  <a:lnTo>
                    <a:pt x="148046" y="1675549"/>
                  </a:lnTo>
                  <a:cubicBezTo>
                    <a:pt x="66282" y="1675549"/>
                    <a:pt x="0" y="1609267"/>
                    <a:pt x="0" y="1527503"/>
                  </a:cubicBezTo>
                  <a:lnTo>
                    <a:pt x="0" y="148046"/>
                  </a:lnTo>
                  <a:close/>
                </a:path>
              </a:pathLst>
            </a:custGeom>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705" tIns="128705" rIns="128705" bIns="128705"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ptos Narrow" panose="020B0004020202020204" pitchFamily="34" charset="0"/>
                </a:rPr>
                <a:t>Sept / Oct 2024 </a:t>
              </a:r>
              <a:r>
                <a:rPr lang="en-US" sz="1200" kern="1200" dirty="0">
                  <a:latin typeface="Aptos Narrow" panose="020B0004020202020204" pitchFamily="34" charset="0"/>
                </a:rPr>
                <a:t>Bond education process including community presentations, tours, mailers, website, social media, community events, etc. </a:t>
              </a:r>
              <a:endParaRPr lang="en-US" sz="1200" u="none" kern="1200" dirty="0">
                <a:latin typeface="Aptos Narrow" panose="020B0004020202020204" pitchFamily="34" charset="0"/>
                <a:ea typeface="Roboto Condensed" panose="02000000000000000000" pitchFamily="2" charset="0"/>
              </a:endParaRPr>
            </a:p>
          </p:txBody>
        </p:sp>
        <p:sp>
          <p:nvSpPr>
            <p:cNvPr id="20" name="Freeform: Shape 19">
              <a:extLst>
                <a:ext uri="{FF2B5EF4-FFF2-40B4-BE49-F238E27FC236}">
                  <a16:creationId xmlns:a16="http://schemas.microsoft.com/office/drawing/2014/main" id="{514778B0-AA7E-FE7C-AD93-D5E105FE4399}"/>
                </a:ext>
              </a:extLst>
            </p:cNvPr>
            <p:cNvSpPr/>
            <p:nvPr/>
          </p:nvSpPr>
          <p:spPr>
            <a:xfrm>
              <a:off x="9761225" y="4752461"/>
              <a:ext cx="1463040" cy="1554480"/>
            </a:xfrm>
            <a:custGeom>
              <a:avLst/>
              <a:gdLst>
                <a:gd name="connsiteX0" fmla="*/ 0 w 1480455"/>
                <a:gd name="connsiteY0" fmla="*/ 148046 h 1756387"/>
                <a:gd name="connsiteX1" fmla="*/ 148046 w 1480455"/>
                <a:gd name="connsiteY1" fmla="*/ 0 h 1756387"/>
                <a:gd name="connsiteX2" fmla="*/ 1332410 w 1480455"/>
                <a:gd name="connsiteY2" fmla="*/ 0 h 1756387"/>
                <a:gd name="connsiteX3" fmla="*/ 1480456 w 1480455"/>
                <a:gd name="connsiteY3" fmla="*/ 148046 h 1756387"/>
                <a:gd name="connsiteX4" fmla="*/ 1480455 w 1480455"/>
                <a:gd name="connsiteY4" fmla="*/ 1608342 h 1756387"/>
                <a:gd name="connsiteX5" fmla="*/ 1332409 w 1480455"/>
                <a:gd name="connsiteY5" fmla="*/ 1756388 h 1756387"/>
                <a:gd name="connsiteX6" fmla="*/ 148046 w 1480455"/>
                <a:gd name="connsiteY6" fmla="*/ 1756387 h 1756387"/>
                <a:gd name="connsiteX7" fmla="*/ 0 w 1480455"/>
                <a:gd name="connsiteY7" fmla="*/ 1608341 h 1756387"/>
                <a:gd name="connsiteX8" fmla="*/ 0 w 1480455"/>
                <a:gd name="connsiteY8" fmla="*/ 148046 h 175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0455" h="1756387">
                  <a:moveTo>
                    <a:pt x="0" y="148046"/>
                  </a:moveTo>
                  <a:cubicBezTo>
                    <a:pt x="0" y="66282"/>
                    <a:pt x="66282" y="0"/>
                    <a:pt x="148046" y="0"/>
                  </a:cubicBezTo>
                  <a:lnTo>
                    <a:pt x="1332410" y="0"/>
                  </a:lnTo>
                  <a:cubicBezTo>
                    <a:pt x="1414174" y="0"/>
                    <a:pt x="1480456" y="66282"/>
                    <a:pt x="1480456" y="148046"/>
                  </a:cubicBezTo>
                  <a:cubicBezTo>
                    <a:pt x="1480456" y="634811"/>
                    <a:pt x="1480455" y="1121577"/>
                    <a:pt x="1480455" y="1608342"/>
                  </a:cubicBezTo>
                  <a:cubicBezTo>
                    <a:pt x="1480455" y="1690106"/>
                    <a:pt x="1414173" y="1756388"/>
                    <a:pt x="1332409" y="1756388"/>
                  </a:cubicBezTo>
                  <a:lnTo>
                    <a:pt x="148046" y="1756387"/>
                  </a:lnTo>
                  <a:cubicBezTo>
                    <a:pt x="66282" y="1756387"/>
                    <a:pt x="0" y="1690105"/>
                    <a:pt x="0" y="1608341"/>
                  </a:cubicBezTo>
                  <a:lnTo>
                    <a:pt x="0" y="148046"/>
                  </a:lnTo>
                  <a:close/>
                </a:path>
              </a:pathLst>
            </a:custGeom>
            <a:solidFill>
              <a:schemeClr val="bg1">
                <a:alpha val="90000"/>
              </a:schemeClr>
            </a:solidFill>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705" tIns="128705" rIns="128705" bIns="128705"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ptos Narrow" panose="020B0004020202020204" pitchFamily="34" charset="0"/>
                </a:rPr>
                <a:t>November 5, 2024 </a:t>
              </a:r>
              <a:r>
                <a:rPr lang="en-US" sz="1200" kern="1200" dirty="0">
                  <a:latin typeface="Aptos Narrow" panose="020B0004020202020204" pitchFamily="34" charset="0"/>
                </a:rPr>
                <a:t>Election Day</a:t>
              </a:r>
              <a:endParaRPr lang="en-US" sz="1200" u="none" kern="1200" dirty="0">
                <a:latin typeface="Aptos Narrow" panose="020B0004020202020204" pitchFamily="34" charset="0"/>
                <a:ea typeface="Roboto Condensed" panose="02000000000000000000" pitchFamily="2" charset="0"/>
              </a:endParaRPr>
            </a:p>
          </p:txBody>
        </p:sp>
      </p:grpSp>
      <p:sp>
        <p:nvSpPr>
          <p:cNvPr id="88" name="Arrow: Curved Right 87">
            <a:extLst>
              <a:ext uri="{FF2B5EF4-FFF2-40B4-BE49-F238E27FC236}">
                <a16:creationId xmlns:a16="http://schemas.microsoft.com/office/drawing/2014/main" id="{A383E448-D7D1-8198-57DF-3E61267A2F48}"/>
              </a:ext>
            </a:extLst>
          </p:cNvPr>
          <p:cNvSpPr/>
          <p:nvPr/>
        </p:nvSpPr>
        <p:spPr>
          <a:xfrm>
            <a:off x="162080" y="2635528"/>
            <a:ext cx="530631" cy="97967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sp>
        <p:nvSpPr>
          <p:cNvPr id="89" name="Arrow: Curved Right 88">
            <a:extLst>
              <a:ext uri="{FF2B5EF4-FFF2-40B4-BE49-F238E27FC236}">
                <a16:creationId xmlns:a16="http://schemas.microsoft.com/office/drawing/2014/main" id="{829507B1-B54B-C375-04C5-AE9094727DE2}"/>
              </a:ext>
            </a:extLst>
          </p:cNvPr>
          <p:cNvSpPr/>
          <p:nvPr/>
        </p:nvSpPr>
        <p:spPr>
          <a:xfrm>
            <a:off x="147708" y="4484249"/>
            <a:ext cx="530631" cy="97967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sp>
        <p:nvSpPr>
          <p:cNvPr id="90" name="Arrow: Curved Right 89">
            <a:extLst>
              <a:ext uri="{FF2B5EF4-FFF2-40B4-BE49-F238E27FC236}">
                <a16:creationId xmlns:a16="http://schemas.microsoft.com/office/drawing/2014/main" id="{4C0D0F27-74E9-81EE-6808-6C7F242F44D1}"/>
              </a:ext>
            </a:extLst>
          </p:cNvPr>
          <p:cNvSpPr/>
          <p:nvPr/>
        </p:nvSpPr>
        <p:spPr>
          <a:xfrm flipH="1">
            <a:off x="11479323" y="1763613"/>
            <a:ext cx="530631" cy="97967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sp>
        <p:nvSpPr>
          <p:cNvPr id="91" name="Arrow: Curved Right 90">
            <a:extLst>
              <a:ext uri="{FF2B5EF4-FFF2-40B4-BE49-F238E27FC236}">
                <a16:creationId xmlns:a16="http://schemas.microsoft.com/office/drawing/2014/main" id="{6E56F38D-B960-D841-3054-DE0B48FF4B61}"/>
              </a:ext>
            </a:extLst>
          </p:cNvPr>
          <p:cNvSpPr/>
          <p:nvPr/>
        </p:nvSpPr>
        <p:spPr>
          <a:xfrm flipH="1">
            <a:off x="11542968" y="3471359"/>
            <a:ext cx="530631" cy="1096257"/>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sp>
        <p:nvSpPr>
          <p:cNvPr id="3" name="Isosceles Triangle 2">
            <a:extLst>
              <a:ext uri="{FF2B5EF4-FFF2-40B4-BE49-F238E27FC236}">
                <a16:creationId xmlns:a16="http://schemas.microsoft.com/office/drawing/2014/main" id="{8502971F-7828-7FDA-FF2E-D3C5ED78CD94}"/>
              </a:ext>
            </a:extLst>
          </p:cNvPr>
          <p:cNvSpPr/>
          <p:nvPr/>
        </p:nvSpPr>
        <p:spPr>
          <a:xfrm>
            <a:off x="10808400" y="5937697"/>
            <a:ext cx="494522" cy="318796"/>
          </a:xfrm>
          <a:prstGeom prst="triangle">
            <a:avLst/>
          </a:prstGeom>
          <a:noFill/>
          <a:ln>
            <a:solidFill>
              <a:srgbClr val="D800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Isosceles Triangle 3">
            <a:extLst>
              <a:ext uri="{FF2B5EF4-FFF2-40B4-BE49-F238E27FC236}">
                <a16:creationId xmlns:a16="http://schemas.microsoft.com/office/drawing/2014/main" id="{7DE67FEE-A71F-C909-D07C-7041B37619C6}"/>
              </a:ext>
            </a:extLst>
          </p:cNvPr>
          <p:cNvSpPr/>
          <p:nvPr/>
        </p:nvSpPr>
        <p:spPr>
          <a:xfrm>
            <a:off x="10808400" y="6021696"/>
            <a:ext cx="494522" cy="320193"/>
          </a:xfrm>
          <a:prstGeom prst="triangle">
            <a:avLst>
              <a:gd name="adj" fmla="val 50000"/>
            </a:avLst>
          </a:prstGeom>
          <a:solidFill>
            <a:srgbClr val="D34817"/>
          </a:solidFill>
          <a:ln>
            <a:solidFill>
              <a:srgbClr val="D348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Tree>
    <p:extLst>
      <p:ext uri="{BB962C8B-B14F-4D97-AF65-F5344CB8AC3E}">
        <p14:creationId xmlns:p14="http://schemas.microsoft.com/office/powerpoint/2010/main" val="3916253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05437-432E-87D7-5655-0848C6D6A516}"/>
              </a:ext>
            </a:extLst>
          </p:cNvPr>
          <p:cNvSpPr>
            <a:spLocks noGrp="1"/>
          </p:cNvSpPr>
          <p:nvPr>
            <p:ph type="title"/>
          </p:nvPr>
        </p:nvSpPr>
        <p:spPr/>
        <p:txBody>
          <a:bodyPr/>
          <a:lstStyle/>
          <a:p>
            <a:r>
              <a:rPr lang="en-US" dirty="0"/>
              <a:t>What if the bond fails?</a:t>
            </a:r>
          </a:p>
        </p:txBody>
      </p:sp>
      <p:sp>
        <p:nvSpPr>
          <p:cNvPr id="3" name="Content Placeholder 2">
            <a:extLst>
              <a:ext uri="{FF2B5EF4-FFF2-40B4-BE49-F238E27FC236}">
                <a16:creationId xmlns:a16="http://schemas.microsoft.com/office/drawing/2014/main" id="{C4368F98-7BCB-087C-21AD-75D85B6DAC21}"/>
              </a:ext>
            </a:extLst>
          </p:cNvPr>
          <p:cNvSpPr>
            <a:spLocks noGrp="1"/>
          </p:cNvSpPr>
          <p:nvPr>
            <p:ph idx="1"/>
          </p:nvPr>
        </p:nvSpPr>
        <p:spPr>
          <a:xfrm>
            <a:off x="1097280" y="2280620"/>
            <a:ext cx="10058400" cy="3588473"/>
          </a:xfrm>
        </p:spPr>
        <p:txBody>
          <a:bodyPr/>
          <a:lstStyle/>
          <a:p>
            <a:pPr marL="344488" indent="-344488">
              <a:buFont typeface="Wingdings" panose="05000000000000000000" pitchFamily="2" charset="2"/>
              <a:buChar char="§"/>
            </a:pPr>
            <a:r>
              <a:rPr lang="en-US" dirty="0">
                <a:solidFill>
                  <a:schemeClr val="tx1"/>
                </a:solidFill>
                <a:latin typeface="Aptos" panose="020B0004020202020204" pitchFamily="34" charset="0"/>
              </a:rPr>
              <a:t>Our needs do not go away</a:t>
            </a:r>
          </a:p>
          <a:p>
            <a:pPr marL="344488" indent="-344488">
              <a:buFont typeface="Wingdings" panose="05000000000000000000" pitchFamily="2" charset="2"/>
              <a:buChar char="§"/>
            </a:pPr>
            <a:r>
              <a:rPr lang="en-US" dirty="0">
                <a:solidFill>
                  <a:schemeClr val="tx1"/>
                </a:solidFill>
                <a:latin typeface="Aptos" panose="020B0004020202020204" pitchFamily="34" charset="0"/>
              </a:rPr>
              <a:t>Listen to community feedback</a:t>
            </a:r>
          </a:p>
          <a:p>
            <a:pPr marL="344488" indent="-344488">
              <a:buFont typeface="Wingdings" panose="05000000000000000000" pitchFamily="2" charset="2"/>
              <a:buChar char="§"/>
            </a:pPr>
            <a:r>
              <a:rPr lang="en-US" dirty="0">
                <a:solidFill>
                  <a:schemeClr val="tx1"/>
                </a:solidFill>
                <a:latin typeface="Aptos" panose="020B0004020202020204" pitchFamily="34" charset="0"/>
              </a:rPr>
              <a:t>Costs will most likely increase</a:t>
            </a:r>
          </a:p>
          <a:p>
            <a:pPr marL="344488" indent="-344488">
              <a:buFont typeface="Wingdings" panose="05000000000000000000" pitchFamily="2" charset="2"/>
              <a:buChar char="§"/>
            </a:pPr>
            <a:r>
              <a:rPr lang="en-US" dirty="0">
                <a:solidFill>
                  <a:schemeClr val="tx1"/>
                </a:solidFill>
                <a:latin typeface="Aptos" panose="020B0004020202020204" pitchFamily="34" charset="0"/>
              </a:rPr>
              <a:t>Must wait at least 6 months</a:t>
            </a:r>
          </a:p>
          <a:p>
            <a:pPr marL="344488" indent="-344488">
              <a:buFont typeface="Wingdings" panose="05000000000000000000" pitchFamily="2" charset="2"/>
              <a:buChar char="§"/>
            </a:pPr>
            <a:endParaRPr lang="en-US" dirty="0">
              <a:solidFill>
                <a:schemeClr val="tx1"/>
              </a:solidFill>
              <a:latin typeface="Aptos" panose="020B0004020202020204" pitchFamily="34" charset="0"/>
            </a:endParaRPr>
          </a:p>
        </p:txBody>
      </p:sp>
    </p:spTree>
    <p:extLst>
      <p:ext uri="{BB962C8B-B14F-4D97-AF65-F5344CB8AC3E}">
        <p14:creationId xmlns:p14="http://schemas.microsoft.com/office/powerpoint/2010/main" val="2629015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9D330-B0EC-AA32-06DB-EC957B320CEA}"/>
              </a:ext>
            </a:extLst>
          </p:cNvPr>
          <p:cNvSpPr>
            <a:spLocks noGrp="1"/>
          </p:cNvSpPr>
          <p:nvPr>
            <p:ph type="ctrTitle"/>
          </p:nvPr>
        </p:nvSpPr>
        <p:spPr/>
        <p:txBody>
          <a:bodyPr/>
          <a:lstStyle/>
          <a:p>
            <a:r>
              <a:rPr lang="en-US" sz="5400" dirty="0"/>
              <a:t>Public Q&amp;A</a:t>
            </a:r>
          </a:p>
        </p:txBody>
      </p:sp>
    </p:spTree>
    <p:extLst>
      <p:ext uri="{BB962C8B-B14F-4D97-AF65-F5344CB8AC3E}">
        <p14:creationId xmlns:p14="http://schemas.microsoft.com/office/powerpoint/2010/main" val="35751199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9D330-B0EC-AA32-06DB-EC957B320CEA}"/>
              </a:ext>
            </a:extLst>
          </p:cNvPr>
          <p:cNvSpPr>
            <a:spLocks noGrp="1"/>
          </p:cNvSpPr>
          <p:nvPr>
            <p:ph type="ctrTitle"/>
          </p:nvPr>
        </p:nvSpPr>
        <p:spPr/>
        <p:txBody>
          <a:bodyPr/>
          <a:lstStyle/>
          <a:p>
            <a:r>
              <a:rPr lang="en-US" sz="5400" dirty="0"/>
              <a:t>Supplemental Slides</a:t>
            </a:r>
          </a:p>
        </p:txBody>
      </p:sp>
    </p:spTree>
    <p:extLst>
      <p:ext uri="{BB962C8B-B14F-4D97-AF65-F5344CB8AC3E}">
        <p14:creationId xmlns:p14="http://schemas.microsoft.com/office/powerpoint/2010/main" val="1415148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C03F86-4228-5962-7D44-42DFCDEE7378}"/>
              </a:ext>
            </a:extLst>
          </p:cNvPr>
          <p:cNvSpPr>
            <a:spLocks noGrp="1"/>
          </p:cNvSpPr>
          <p:nvPr>
            <p:ph type="title"/>
          </p:nvPr>
        </p:nvSpPr>
        <p:spPr/>
        <p:txBody>
          <a:bodyPr/>
          <a:lstStyle/>
          <a:p>
            <a:r>
              <a:rPr lang="en-US" sz="3200" dirty="0"/>
              <a:t>Tax Implications:</a:t>
            </a:r>
            <a:br>
              <a:rPr lang="en-US" dirty="0"/>
            </a:br>
            <a:r>
              <a:rPr lang="en-US" dirty="0"/>
              <a:t>One Example</a:t>
            </a:r>
          </a:p>
        </p:txBody>
      </p:sp>
      <p:sp>
        <p:nvSpPr>
          <p:cNvPr id="5" name="Content Placeholder 4">
            <a:extLst>
              <a:ext uri="{FF2B5EF4-FFF2-40B4-BE49-F238E27FC236}">
                <a16:creationId xmlns:a16="http://schemas.microsoft.com/office/drawing/2014/main" id="{2BD71277-A240-EE6F-F370-DD245A567900}"/>
              </a:ext>
            </a:extLst>
          </p:cNvPr>
          <p:cNvSpPr>
            <a:spLocks noGrp="1"/>
          </p:cNvSpPr>
          <p:nvPr>
            <p:ph idx="1"/>
          </p:nvPr>
        </p:nvSpPr>
        <p:spPr>
          <a:xfrm>
            <a:off x="1097280" y="2038350"/>
            <a:ext cx="10058400" cy="3971924"/>
          </a:xfrm>
        </p:spPr>
        <p:txBody>
          <a:bodyPr>
            <a:noAutofit/>
          </a:bodyPr>
          <a:lstStyle/>
          <a:p>
            <a:pPr marL="0" marR="0">
              <a:spcBef>
                <a:spcPts val="0"/>
              </a:spcBef>
              <a:spcAft>
                <a:spcPts val="0"/>
              </a:spcAft>
              <a:tabLst>
                <a:tab pos="4114800" algn="l"/>
              </a:tabLst>
            </a:pPr>
            <a:r>
              <a:rPr lang="en-US" sz="2200" b="1" dirty="0">
                <a:effectLst/>
                <a:latin typeface="Aptos Black" panose="020B0004020202020204" pitchFamily="34" charset="0"/>
                <a:ea typeface="Aptos" panose="020B0004020202020204" pitchFamily="34" charset="0"/>
              </a:rPr>
              <a:t>Home/Buildings/Personal Property</a:t>
            </a:r>
            <a:endParaRPr lang="en-US" sz="2200" dirty="0">
              <a:effectLst/>
              <a:latin typeface="Aptos Black" panose="020B0004020202020204" pitchFamily="34" charset="0"/>
              <a:ea typeface="Aptos" panose="020B0004020202020204" pitchFamily="34" charset="0"/>
            </a:endParaRPr>
          </a:p>
          <a:p>
            <a:pPr marL="228600" marR="0" indent="-90488">
              <a:spcBef>
                <a:spcPts val="0"/>
              </a:spcBef>
              <a:spcAft>
                <a:spcPts val="0"/>
              </a:spcAft>
              <a:tabLst>
                <a:tab pos="4114800" algn="l"/>
                <a:tab pos="4857750" algn="l"/>
                <a:tab pos="7715250" algn="r"/>
                <a:tab pos="9086850" algn="r"/>
              </a:tabLst>
            </a:pPr>
            <a:r>
              <a:rPr lang="en-US" sz="2200" dirty="0">
                <a:effectLst/>
                <a:latin typeface="Aptos" panose="020B0004020202020204" pitchFamily="34" charset="0"/>
                <a:ea typeface="Aptos" panose="020B0004020202020204" pitchFamily="34" charset="0"/>
              </a:rPr>
              <a:t>$750,000 Pre LB2	X	.00081 (8.1 cents)	=	</a:t>
            </a:r>
            <a:r>
              <a:rPr lang="en-US" sz="2200" dirty="0">
                <a:effectLst/>
                <a:highlight>
                  <a:srgbClr val="00FFFF"/>
                </a:highlight>
                <a:latin typeface="Aptos" panose="020B0004020202020204" pitchFamily="34" charset="0"/>
                <a:ea typeface="Aptos" panose="020B0004020202020204" pitchFamily="34" charset="0"/>
              </a:rPr>
              <a:t>$608</a:t>
            </a:r>
            <a:endParaRPr lang="en-US" sz="2200" dirty="0">
              <a:effectLst/>
              <a:latin typeface="Aptos" panose="020B0004020202020204" pitchFamily="34" charset="0"/>
              <a:ea typeface="Aptos" panose="020B0004020202020204" pitchFamily="34" charset="0"/>
            </a:endParaRPr>
          </a:p>
          <a:p>
            <a:pPr marL="228600" marR="0" indent="-90488">
              <a:spcBef>
                <a:spcPts val="0"/>
              </a:spcBef>
              <a:spcAft>
                <a:spcPts val="0"/>
              </a:spcAft>
              <a:tabLst>
                <a:tab pos="4114800" algn="l"/>
                <a:tab pos="4857750" algn="l"/>
                <a:tab pos="7715250" algn="r"/>
                <a:tab pos="9086850" algn="r"/>
              </a:tabLst>
            </a:pPr>
            <a:r>
              <a:rPr lang="en-US" sz="2200" dirty="0">
                <a:effectLst/>
                <a:latin typeface="Aptos" panose="020B0004020202020204" pitchFamily="34" charset="0"/>
                <a:ea typeface="Aptos" panose="020B0004020202020204" pitchFamily="34" charset="0"/>
              </a:rPr>
              <a:t>$750,000 Post LB2	X	.00105 (10.5 cents)	=	</a:t>
            </a:r>
            <a:r>
              <a:rPr lang="en-US" sz="2200" dirty="0">
                <a:effectLst/>
                <a:highlight>
                  <a:srgbClr val="FFFF00"/>
                </a:highlight>
                <a:latin typeface="Aptos" panose="020B0004020202020204" pitchFamily="34" charset="0"/>
                <a:ea typeface="Aptos" panose="020B0004020202020204" pitchFamily="34" charset="0"/>
              </a:rPr>
              <a:t>$788</a:t>
            </a:r>
            <a:endParaRPr lang="en-US" sz="2200" dirty="0">
              <a:effectLst/>
              <a:latin typeface="Aptos" panose="020B0004020202020204" pitchFamily="34" charset="0"/>
              <a:ea typeface="Aptos" panose="020B0004020202020204" pitchFamily="34" charset="0"/>
            </a:endParaRPr>
          </a:p>
          <a:p>
            <a:pPr marL="0" marR="0">
              <a:spcBef>
                <a:spcPts val="0"/>
              </a:spcBef>
              <a:spcAft>
                <a:spcPts val="0"/>
              </a:spcAft>
              <a:tabLst>
                <a:tab pos="4114800" algn="l"/>
                <a:tab pos="4857750" algn="l"/>
                <a:tab pos="7715250" algn="r"/>
                <a:tab pos="9086850" algn="r"/>
              </a:tabLst>
            </a:pPr>
            <a:r>
              <a:rPr lang="en-US" sz="2200" dirty="0">
                <a:effectLst/>
                <a:latin typeface="Aptos" panose="020B0004020202020204" pitchFamily="34" charset="0"/>
                <a:ea typeface="Aptos" panose="020B0004020202020204" pitchFamily="34" charset="0"/>
              </a:rPr>
              <a:t> </a:t>
            </a:r>
          </a:p>
          <a:p>
            <a:pPr marL="0" marR="0">
              <a:spcBef>
                <a:spcPts val="0"/>
              </a:spcBef>
              <a:spcAft>
                <a:spcPts val="0"/>
              </a:spcAft>
              <a:tabLst>
                <a:tab pos="4114800" algn="l"/>
                <a:tab pos="4857750" algn="l"/>
                <a:tab pos="7715250" algn="r"/>
                <a:tab pos="9086850" algn="r"/>
              </a:tabLst>
            </a:pPr>
            <a:r>
              <a:rPr lang="en-US" sz="2200" dirty="0">
                <a:effectLst/>
                <a:latin typeface="Aptos Black" panose="020B0004020202020204" pitchFamily="34" charset="0"/>
                <a:ea typeface="Aptos" panose="020B0004020202020204" pitchFamily="34" charset="0"/>
              </a:rPr>
              <a:t>Ag Land</a:t>
            </a:r>
          </a:p>
          <a:p>
            <a:pPr marL="228600" marR="0" indent="-90488">
              <a:spcBef>
                <a:spcPts val="0"/>
              </a:spcBef>
              <a:spcAft>
                <a:spcPts val="0"/>
              </a:spcAft>
              <a:tabLst>
                <a:tab pos="4114800" algn="l"/>
                <a:tab pos="4857750" algn="l"/>
                <a:tab pos="7715250" algn="r"/>
                <a:tab pos="9086850" algn="r"/>
              </a:tabLst>
            </a:pPr>
            <a:r>
              <a:rPr lang="en-US" sz="2200" dirty="0">
                <a:effectLst/>
                <a:latin typeface="Aptos" panose="020B0004020202020204" pitchFamily="34" charset="0"/>
                <a:ea typeface="Aptos" panose="020B0004020202020204" pitchFamily="34" charset="0"/>
              </a:rPr>
              <a:t>$5,000,000 market (appraised) value owned</a:t>
            </a:r>
          </a:p>
          <a:p>
            <a:pPr marL="228600" marR="0" indent="-90488">
              <a:spcBef>
                <a:spcPts val="0"/>
              </a:spcBef>
              <a:spcAft>
                <a:spcPts val="0"/>
              </a:spcAft>
              <a:tabLst>
                <a:tab pos="4114800" algn="l"/>
                <a:tab pos="4857750" algn="l"/>
                <a:tab pos="7715250" algn="r"/>
                <a:tab pos="9086850" algn="r"/>
              </a:tabLst>
            </a:pPr>
            <a:r>
              <a:rPr lang="en-US" sz="2200" dirty="0">
                <a:effectLst/>
                <a:latin typeface="Aptos" panose="020B0004020202020204" pitchFamily="34" charset="0"/>
                <a:ea typeface="Aptos" panose="020B0004020202020204" pitchFamily="34" charset="0"/>
              </a:rPr>
              <a:t>$3,600,000 (72%) Pre LB2	X	.00810 (8.1 cents)</a:t>
            </a:r>
            <a:r>
              <a:rPr lang="en-US" sz="2200" dirty="0">
                <a:latin typeface="Aptos" panose="020B0004020202020204" pitchFamily="34" charset="0"/>
                <a:ea typeface="Aptos" panose="020B0004020202020204" pitchFamily="34" charset="0"/>
              </a:rPr>
              <a:t>	</a:t>
            </a:r>
            <a:r>
              <a:rPr lang="en-US" sz="2200" dirty="0">
                <a:effectLst/>
                <a:latin typeface="Aptos" panose="020B0004020202020204" pitchFamily="34" charset="0"/>
                <a:ea typeface="Aptos" panose="020B0004020202020204" pitchFamily="34" charset="0"/>
              </a:rPr>
              <a:t>=	</a:t>
            </a:r>
            <a:r>
              <a:rPr lang="en-US" sz="2200" dirty="0">
                <a:effectLst/>
                <a:highlight>
                  <a:srgbClr val="00FFFF"/>
                </a:highlight>
                <a:latin typeface="Aptos" panose="020B0004020202020204" pitchFamily="34" charset="0"/>
                <a:ea typeface="Aptos" panose="020B0004020202020204" pitchFamily="34" charset="0"/>
              </a:rPr>
              <a:t>$2,916</a:t>
            </a:r>
            <a:endParaRPr lang="en-US" sz="2200" dirty="0">
              <a:effectLst/>
              <a:latin typeface="Aptos" panose="020B0004020202020204" pitchFamily="34" charset="0"/>
              <a:ea typeface="Aptos" panose="020B0004020202020204" pitchFamily="34" charset="0"/>
            </a:endParaRPr>
          </a:p>
          <a:p>
            <a:pPr marL="228600" marR="0" indent="-90488">
              <a:spcBef>
                <a:spcPts val="0"/>
              </a:spcBef>
              <a:spcAft>
                <a:spcPts val="0"/>
              </a:spcAft>
              <a:tabLst>
                <a:tab pos="4114800" algn="l"/>
                <a:tab pos="4857750" algn="l"/>
                <a:tab pos="7715250" algn="r"/>
                <a:tab pos="9086850" algn="r"/>
              </a:tabLst>
            </a:pPr>
            <a:r>
              <a:rPr lang="en-US" sz="2200" dirty="0">
                <a:effectLst/>
                <a:latin typeface="Aptos" panose="020B0004020202020204" pitchFamily="34" charset="0"/>
                <a:ea typeface="Aptos" panose="020B0004020202020204" pitchFamily="34" charset="0"/>
              </a:rPr>
              <a:t>$2,500,000 (50%) Post LB2	X	.00105 (10.5 cents)	=	</a:t>
            </a:r>
            <a:r>
              <a:rPr lang="en-US" sz="2200" dirty="0">
                <a:effectLst/>
                <a:highlight>
                  <a:srgbClr val="FFFF00"/>
                </a:highlight>
                <a:latin typeface="Aptos" panose="020B0004020202020204" pitchFamily="34" charset="0"/>
                <a:ea typeface="Aptos" panose="020B0004020202020204" pitchFamily="34" charset="0"/>
              </a:rPr>
              <a:t>$2,625</a:t>
            </a:r>
            <a:endParaRPr lang="en-US" sz="2200" dirty="0">
              <a:effectLst/>
              <a:latin typeface="Aptos" panose="020B0004020202020204" pitchFamily="34" charset="0"/>
              <a:ea typeface="Aptos" panose="020B0004020202020204" pitchFamily="34" charset="0"/>
            </a:endParaRPr>
          </a:p>
          <a:p>
            <a:pPr marL="0" marR="0">
              <a:spcBef>
                <a:spcPts val="0"/>
              </a:spcBef>
              <a:spcAft>
                <a:spcPts val="0"/>
              </a:spcAft>
              <a:tabLst>
                <a:tab pos="4114800" algn="l"/>
                <a:tab pos="4857750" algn="l"/>
                <a:tab pos="7715250" algn="r"/>
                <a:tab pos="9086850" algn="r"/>
              </a:tabLst>
            </a:pPr>
            <a:r>
              <a:rPr lang="en-US" sz="2200" dirty="0">
                <a:effectLst/>
                <a:latin typeface="Aptos" panose="020B0004020202020204" pitchFamily="34" charset="0"/>
                <a:ea typeface="Aptos" panose="020B0004020202020204" pitchFamily="34" charset="0"/>
              </a:rPr>
              <a:t> </a:t>
            </a:r>
          </a:p>
          <a:p>
            <a:pPr marL="2890838" marR="0" indent="23813">
              <a:spcBef>
                <a:spcPts val="0"/>
              </a:spcBef>
              <a:spcAft>
                <a:spcPts val="0"/>
              </a:spcAft>
              <a:tabLst>
                <a:tab pos="4114800" algn="l"/>
                <a:tab pos="4857750" algn="l"/>
                <a:tab pos="7715250" algn="r"/>
                <a:tab pos="9086850" algn="r"/>
              </a:tabLst>
            </a:pPr>
            <a:r>
              <a:rPr lang="en-US" sz="2200" dirty="0">
                <a:effectLst/>
                <a:latin typeface="Aptos" panose="020B0004020202020204" pitchFamily="34" charset="0"/>
                <a:ea typeface="Aptos" panose="020B0004020202020204" pitchFamily="34" charset="0"/>
              </a:rPr>
              <a:t>Annual tax increase Pre LB2 =		</a:t>
            </a:r>
            <a:r>
              <a:rPr lang="en-US" sz="2200" dirty="0">
                <a:effectLst/>
                <a:highlight>
                  <a:srgbClr val="00FFFF"/>
                </a:highlight>
                <a:latin typeface="Aptos" panose="020B0004020202020204" pitchFamily="34" charset="0"/>
                <a:ea typeface="Aptos" panose="020B0004020202020204" pitchFamily="34" charset="0"/>
              </a:rPr>
              <a:t>$3,524</a:t>
            </a:r>
            <a:endParaRPr lang="en-US" sz="2200" dirty="0">
              <a:effectLst/>
              <a:latin typeface="Aptos" panose="020B0004020202020204" pitchFamily="34" charset="0"/>
              <a:ea typeface="Aptos" panose="020B0004020202020204" pitchFamily="34" charset="0"/>
            </a:endParaRPr>
          </a:p>
          <a:p>
            <a:pPr marL="2890838" marR="0" indent="23813">
              <a:spcBef>
                <a:spcPts val="0"/>
              </a:spcBef>
              <a:spcAft>
                <a:spcPts val="0"/>
              </a:spcAft>
              <a:tabLst>
                <a:tab pos="4114800" algn="l"/>
                <a:tab pos="4857750" algn="l"/>
                <a:tab pos="7715250" algn="r"/>
                <a:tab pos="9086850" algn="r"/>
              </a:tabLst>
            </a:pPr>
            <a:r>
              <a:rPr lang="en-US" sz="2200" dirty="0">
                <a:effectLst/>
                <a:latin typeface="Aptos" panose="020B0004020202020204" pitchFamily="34" charset="0"/>
                <a:ea typeface="Aptos" panose="020B0004020202020204" pitchFamily="34" charset="0"/>
              </a:rPr>
              <a:t>Annual tax increase Post LB2 =		</a:t>
            </a:r>
            <a:r>
              <a:rPr lang="en-US" sz="2200" dirty="0">
                <a:effectLst/>
                <a:highlight>
                  <a:srgbClr val="FFFF00"/>
                </a:highlight>
                <a:latin typeface="Aptos" panose="020B0004020202020204" pitchFamily="34" charset="0"/>
                <a:ea typeface="Aptos" panose="020B0004020202020204" pitchFamily="34" charset="0"/>
              </a:rPr>
              <a:t>$3,413</a:t>
            </a:r>
            <a:endParaRPr lang="en-US" sz="2200" dirty="0">
              <a:highlight>
                <a:srgbClr val="FFFF00"/>
              </a:highlight>
              <a:latin typeface="Aptos" panose="020B0004020202020204" pitchFamily="34" charset="0"/>
              <a:ea typeface="Aptos" panose="020B0004020202020204" pitchFamily="34" charset="0"/>
            </a:endParaRPr>
          </a:p>
          <a:p>
            <a:pPr marL="7202488" marR="0" indent="23813">
              <a:spcBef>
                <a:spcPts val="0"/>
              </a:spcBef>
              <a:spcAft>
                <a:spcPts val="0"/>
              </a:spcAft>
              <a:tabLst>
                <a:tab pos="4114800" algn="l"/>
                <a:tab pos="4857750" algn="l"/>
                <a:tab pos="7715250" algn="r"/>
                <a:tab pos="9086850" algn="r"/>
              </a:tabLst>
            </a:pPr>
            <a:r>
              <a:rPr lang="en-US" sz="2200" dirty="0">
                <a:effectLst/>
                <a:latin typeface="Aptos" panose="020B0004020202020204" pitchFamily="34" charset="0"/>
                <a:ea typeface="Aptos" panose="020B0004020202020204" pitchFamily="34" charset="0"/>
              </a:rPr>
              <a:t>(-$111 per year)</a:t>
            </a:r>
          </a:p>
        </p:txBody>
      </p:sp>
    </p:spTree>
    <p:extLst>
      <p:ext uri="{BB962C8B-B14F-4D97-AF65-F5344CB8AC3E}">
        <p14:creationId xmlns:p14="http://schemas.microsoft.com/office/powerpoint/2010/main" val="89396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F170C-1411-4A05-9D5D-B108E5E7E825}"/>
              </a:ext>
            </a:extLst>
          </p:cNvPr>
          <p:cNvSpPr>
            <a:spLocks noGrp="1"/>
          </p:cNvSpPr>
          <p:nvPr>
            <p:ph type="title"/>
          </p:nvPr>
        </p:nvSpPr>
        <p:spPr>
          <a:xfrm>
            <a:off x="1097280" y="322400"/>
            <a:ext cx="10058400" cy="1450757"/>
          </a:xfrm>
        </p:spPr>
        <p:txBody>
          <a:bodyPr/>
          <a:lstStyle/>
          <a:p>
            <a:r>
              <a:rPr lang="en-US" b="1" dirty="0"/>
              <a:t>Secure</a:t>
            </a:r>
            <a:br>
              <a:rPr lang="en-US" b="1" dirty="0"/>
            </a:br>
            <a:r>
              <a:rPr lang="en-US" b="1" dirty="0"/>
              <a:t>Main Entrance</a:t>
            </a:r>
          </a:p>
        </p:txBody>
      </p:sp>
      <p:sp>
        <p:nvSpPr>
          <p:cNvPr id="3" name="Content Placeholder 2">
            <a:extLst>
              <a:ext uri="{FF2B5EF4-FFF2-40B4-BE49-F238E27FC236}">
                <a16:creationId xmlns:a16="http://schemas.microsoft.com/office/drawing/2014/main" id="{4D2C3743-4B96-43CC-87F8-08A5E5043899}"/>
              </a:ext>
            </a:extLst>
          </p:cNvPr>
          <p:cNvSpPr>
            <a:spLocks noGrp="1"/>
          </p:cNvSpPr>
          <p:nvPr>
            <p:ph sz="half" idx="2"/>
          </p:nvPr>
        </p:nvSpPr>
        <p:spPr>
          <a:xfrm>
            <a:off x="1097280" y="2582334"/>
            <a:ext cx="3323800" cy="3378200"/>
          </a:xfrm>
        </p:spPr>
        <p:txBody>
          <a:bodyPr>
            <a:normAutofit fontScale="85000" lnSpcReduction="20000"/>
          </a:bodyPr>
          <a:lstStyle/>
          <a:p>
            <a:br>
              <a:rPr lang="en-US" dirty="0"/>
            </a:br>
            <a:endParaRPr lang="en-US" dirty="0"/>
          </a:p>
        </p:txBody>
      </p:sp>
      <p:sp>
        <p:nvSpPr>
          <p:cNvPr id="5" name="Text Placeholder 4">
            <a:extLst>
              <a:ext uri="{FF2B5EF4-FFF2-40B4-BE49-F238E27FC236}">
                <a16:creationId xmlns:a16="http://schemas.microsoft.com/office/drawing/2014/main" id="{CBAAD0B1-E8E6-5EC6-845A-23CF7316F329}"/>
              </a:ext>
            </a:extLst>
          </p:cNvPr>
          <p:cNvSpPr>
            <a:spLocks noGrp="1"/>
          </p:cNvSpPr>
          <p:nvPr>
            <p:ph type="body" sz="quarter" idx="3"/>
          </p:nvPr>
        </p:nvSpPr>
        <p:spPr>
          <a:xfrm>
            <a:off x="1007146" y="1791706"/>
            <a:ext cx="5802445" cy="736282"/>
          </a:xfrm>
        </p:spPr>
        <p:txBody>
          <a:bodyPr/>
          <a:lstStyle/>
          <a:p>
            <a:r>
              <a:rPr lang="en-US" dirty="0"/>
              <a:t>Construction solutions</a:t>
            </a:r>
          </a:p>
        </p:txBody>
      </p:sp>
      <p:sp>
        <p:nvSpPr>
          <p:cNvPr id="6" name="Content Placeholder 5">
            <a:extLst>
              <a:ext uri="{FF2B5EF4-FFF2-40B4-BE49-F238E27FC236}">
                <a16:creationId xmlns:a16="http://schemas.microsoft.com/office/drawing/2014/main" id="{ABF1A3DF-A17B-EE1A-D566-B4345E740F2A}"/>
              </a:ext>
            </a:extLst>
          </p:cNvPr>
          <p:cNvSpPr>
            <a:spLocks noGrp="1"/>
          </p:cNvSpPr>
          <p:nvPr>
            <p:ph sz="quarter" idx="4"/>
          </p:nvPr>
        </p:nvSpPr>
        <p:spPr>
          <a:xfrm>
            <a:off x="645491" y="2565085"/>
            <a:ext cx="5104860" cy="3378200"/>
          </a:xfrm>
        </p:spPr>
        <p:txBody>
          <a:bodyPr>
            <a:normAutofit fontScale="85000" lnSpcReduction="20000"/>
          </a:bodyPr>
          <a:lstStyle/>
          <a:p>
            <a:pPr marL="404813" indent="-404813">
              <a:buFont typeface="Wingdings" panose="05000000000000000000" pitchFamily="2" charset="2"/>
              <a:buChar char="Ø"/>
            </a:pPr>
            <a:r>
              <a:rPr lang="en-US" dirty="0">
                <a:solidFill>
                  <a:schemeClr val="tx1"/>
                </a:solidFill>
              </a:rPr>
              <a:t>Replace borrowed-light window at principal’s and secretary’s office</a:t>
            </a:r>
          </a:p>
          <a:p>
            <a:pPr marL="404813" indent="-404813">
              <a:buFont typeface="Wingdings" panose="05000000000000000000" pitchFamily="2" charset="2"/>
              <a:buChar char="Ø"/>
            </a:pPr>
            <a:r>
              <a:rPr lang="en-US" dirty="0">
                <a:solidFill>
                  <a:schemeClr val="tx1"/>
                </a:solidFill>
              </a:rPr>
              <a:t>Provide security pass-through at secretary’s window</a:t>
            </a:r>
          </a:p>
          <a:p>
            <a:pPr marL="404813" indent="-404813">
              <a:buFont typeface="Wingdings" panose="05000000000000000000" pitchFamily="2" charset="2"/>
              <a:buChar char="Ø"/>
            </a:pPr>
            <a:r>
              <a:rPr lang="en-US" dirty="0">
                <a:solidFill>
                  <a:schemeClr val="tx1"/>
                </a:solidFill>
              </a:rPr>
              <a:t>Provide new security door to corridor</a:t>
            </a:r>
          </a:p>
          <a:p>
            <a:pPr marL="404813" indent="-404813">
              <a:buFont typeface="Wingdings" panose="05000000000000000000" pitchFamily="2" charset="2"/>
              <a:buChar char="Ø"/>
            </a:pPr>
            <a:r>
              <a:rPr lang="en-US" dirty="0">
                <a:solidFill>
                  <a:schemeClr val="tx1"/>
                </a:solidFill>
              </a:rPr>
              <a:t>Provide steel bollards</a:t>
            </a:r>
          </a:p>
          <a:p>
            <a:pPr>
              <a:buFont typeface="Wingdings" panose="05000000000000000000" pitchFamily="2" charset="2"/>
              <a:buChar char="Ø"/>
            </a:pPr>
            <a:endParaRPr lang="en-US" dirty="0"/>
          </a:p>
        </p:txBody>
      </p:sp>
      <p:pic>
        <p:nvPicPr>
          <p:cNvPr id="11" name="Picture 10" descr="A person standing in a hallway&#10;&#10;Description automatically generated">
            <a:extLst>
              <a:ext uri="{FF2B5EF4-FFF2-40B4-BE49-F238E27FC236}">
                <a16:creationId xmlns:a16="http://schemas.microsoft.com/office/drawing/2014/main" id="{5E155834-A3D8-678B-41EF-5812BC39002E}"/>
              </a:ext>
            </a:extLst>
          </p:cNvPr>
          <p:cNvPicPr>
            <a:picLocks noChangeAspect="1"/>
          </p:cNvPicPr>
          <p:nvPr/>
        </p:nvPicPr>
        <p:blipFill>
          <a:blip r:embed="rId2">
            <a:extLst>
              <a:ext uri="{28A0092B-C50C-407E-A947-70E740481C1C}">
                <a14:useLocalDpi xmlns:a14="http://schemas.microsoft.com/office/drawing/2010/main" val="0"/>
              </a:ext>
            </a:extLst>
          </a:blip>
          <a:srcRect l="39368"/>
          <a:stretch/>
        </p:blipFill>
        <p:spPr>
          <a:xfrm>
            <a:off x="5891580" y="1555423"/>
            <a:ext cx="3741729" cy="4628451"/>
          </a:xfrm>
          <a:prstGeom prst="rect">
            <a:avLst/>
          </a:prstGeom>
        </p:spPr>
      </p:pic>
      <p:pic>
        <p:nvPicPr>
          <p:cNvPr id="13" name="Picture 12" descr="A window with a target in it&#10;&#10;Description automatically generated">
            <a:extLst>
              <a:ext uri="{FF2B5EF4-FFF2-40B4-BE49-F238E27FC236}">
                <a16:creationId xmlns:a16="http://schemas.microsoft.com/office/drawing/2014/main" id="{01109B89-0110-3824-8D99-8B4333E4D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171" y="2282204"/>
            <a:ext cx="4953755" cy="2708482"/>
          </a:xfrm>
          <a:prstGeom prst="rect">
            <a:avLst/>
          </a:prstGeom>
        </p:spPr>
      </p:pic>
    </p:spTree>
    <p:extLst>
      <p:ext uri="{BB962C8B-B14F-4D97-AF65-F5344CB8AC3E}">
        <p14:creationId xmlns:p14="http://schemas.microsoft.com/office/powerpoint/2010/main" val="27346294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E2E2B-FF05-4588-9D0E-C8C8A60B3A07}"/>
              </a:ext>
            </a:extLst>
          </p:cNvPr>
          <p:cNvSpPr>
            <a:spLocks noGrp="1"/>
          </p:cNvSpPr>
          <p:nvPr>
            <p:ph type="title"/>
          </p:nvPr>
        </p:nvSpPr>
        <p:spPr/>
        <p:txBody>
          <a:bodyPr/>
          <a:lstStyle/>
          <a:p>
            <a:r>
              <a:rPr lang="en-US" b="1" dirty="0"/>
              <a:t>Serving Kitchen Addition</a:t>
            </a:r>
          </a:p>
        </p:txBody>
      </p:sp>
      <p:sp>
        <p:nvSpPr>
          <p:cNvPr id="3" name="Content Placeholder 2">
            <a:extLst>
              <a:ext uri="{FF2B5EF4-FFF2-40B4-BE49-F238E27FC236}">
                <a16:creationId xmlns:a16="http://schemas.microsoft.com/office/drawing/2014/main" id="{5220CCA2-C412-43E4-AE85-112759D25286}"/>
              </a:ext>
            </a:extLst>
          </p:cNvPr>
          <p:cNvSpPr>
            <a:spLocks noGrp="1"/>
          </p:cNvSpPr>
          <p:nvPr>
            <p:ph sz="half" idx="2"/>
          </p:nvPr>
        </p:nvSpPr>
        <p:spPr>
          <a:xfrm>
            <a:off x="1097280" y="2582334"/>
            <a:ext cx="3474720" cy="3378200"/>
          </a:xfrm>
        </p:spPr>
        <p:txBody>
          <a:bodyPr>
            <a:normAutofit/>
          </a:bodyPr>
          <a:lstStyle/>
          <a:p>
            <a:pPr marL="0" indent="0">
              <a:buNone/>
            </a:pPr>
            <a:br>
              <a:rPr lang="en-US" dirty="0"/>
            </a:br>
            <a:endParaRPr lang="en-US" dirty="0"/>
          </a:p>
        </p:txBody>
      </p:sp>
      <p:sp>
        <p:nvSpPr>
          <p:cNvPr id="5" name="Text Placeholder 4">
            <a:extLst>
              <a:ext uri="{FF2B5EF4-FFF2-40B4-BE49-F238E27FC236}">
                <a16:creationId xmlns:a16="http://schemas.microsoft.com/office/drawing/2014/main" id="{EC741668-5863-EEDC-85CB-48F5B16BAD3A}"/>
              </a:ext>
            </a:extLst>
          </p:cNvPr>
          <p:cNvSpPr>
            <a:spLocks noGrp="1"/>
          </p:cNvSpPr>
          <p:nvPr>
            <p:ph type="body" sz="quarter" idx="3"/>
          </p:nvPr>
        </p:nvSpPr>
        <p:spPr>
          <a:xfrm>
            <a:off x="1097280" y="1846052"/>
            <a:ext cx="10058400" cy="736282"/>
          </a:xfrm>
        </p:spPr>
        <p:txBody>
          <a:bodyPr/>
          <a:lstStyle/>
          <a:p>
            <a:r>
              <a:rPr lang="en-US" dirty="0"/>
              <a:t>Construction solutions</a:t>
            </a:r>
          </a:p>
        </p:txBody>
      </p:sp>
      <p:sp>
        <p:nvSpPr>
          <p:cNvPr id="6" name="Content Placeholder 5">
            <a:extLst>
              <a:ext uri="{FF2B5EF4-FFF2-40B4-BE49-F238E27FC236}">
                <a16:creationId xmlns:a16="http://schemas.microsoft.com/office/drawing/2014/main" id="{9DD3576B-A6FB-A9C2-3153-B0D6E0FFC3CA}"/>
              </a:ext>
            </a:extLst>
          </p:cNvPr>
          <p:cNvSpPr>
            <a:spLocks noGrp="1"/>
          </p:cNvSpPr>
          <p:nvPr>
            <p:ph sz="quarter" idx="4"/>
          </p:nvPr>
        </p:nvSpPr>
        <p:spPr>
          <a:xfrm>
            <a:off x="1097279" y="2582334"/>
            <a:ext cx="10445675" cy="3378200"/>
          </a:xfrm>
        </p:spPr>
        <p:txBody>
          <a:bodyPr>
            <a:normAutofit/>
          </a:bodyPr>
          <a:lstStyle/>
          <a:p>
            <a:pPr marL="288925" indent="-288925">
              <a:buFont typeface="Wingdings" panose="05000000000000000000" pitchFamily="2" charset="2"/>
              <a:buChar char="Ø"/>
            </a:pPr>
            <a:r>
              <a:rPr lang="en-US" dirty="0">
                <a:solidFill>
                  <a:schemeClr val="tx1"/>
                </a:solidFill>
              </a:rPr>
              <a:t>Add slab-on-grade addition, approximately 900 sq. ft.</a:t>
            </a:r>
          </a:p>
          <a:p>
            <a:pPr marL="288925" indent="-288925">
              <a:buFont typeface="Wingdings" panose="05000000000000000000" pitchFamily="2" charset="2"/>
              <a:buChar char="Ø"/>
            </a:pPr>
            <a:r>
              <a:rPr lang="en-US" dirty="0">
                <a:solidFill>
                  <a:schemeClr val="tx1"/>
                </a:solidFill>
              </a:rPr>
              <a:t>Utilize ICF structure with light-gage metal roof trusses</a:t>
            </a:r>
          </a:p>
          <a:p>
            <a:pPr marL="288925" indent="-288925">
              <a:buFont typeface="Wingdings" panose="05000000000000000000" pitchFamily="2" charset="2"/>
              <a:buChar char="Ø"/>
            </a:pPr>
            <a:r>
              <a:rPr lang="en-US" dirty="0">
                <a:solidFill>
                  <a:schemeClr val="tx1"/>
                </a:solidFill>
              </a:rPr>
              <a:t>Addition will contain a kitchen with serving area that can double as table storage </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40317948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01DFC-5CD4-47EF-8B21-EB0E9FDE5F4C}"/>
              </a:ext>
            </a:extLst>
          </p:cNvPr>
          <p:cNvSpPr>
            <a:spLocks noGrp="1"/>
          </p:cNvSpPr>
          <p:nvPr>
            <p:ph type="title"/>
          </p:nvPr>
        </p:nvSpPr>
        <p:spPr/>
        <p:txBody>
          <a:bodyPr/>
          <a:lstStyle/>
          <a:p>
            <a:r>
              <a:rPr lang="en-US" b="1" dirty="0"/>
              <a:t>HVAC System Replacement</a:t>
            </a:r>
          </a:p>
        </p:txBody>
      </p:sp>
      <p:sp>
        <p:nvSpPr>
          <p:cNvPr id="4" name="Text Placeholder 3">
            <a:extLst>
              <a:ext uri="{FF2B5EF4-FFF2-40B4-BE49-F238E27FC236}">
                <a16:creationId xmlns:a16="http://schemas.microsoft.com/office/drawing/2014/main" id="{0AAEF524-58BB-882D-78DC-B45E44EDB756}"/>
              </a:ext>
            </a:extLst>
          </p:cNvPr>
          <p:cNvSpPr>
            <a:spLocks noGrp="1"/>
          </p:cNvSpPr>
          <p:nvPr>
            <p:ph type="body" idx="1"/>
          </p:nvPr>
        </p:nvSpPr>
        <p:spPr>
          <a:xfrm>
            <a:off x="1097280" y="1846052"/>
            <a:ext cx="2489299" cy="736282"/>
          </a:xfrm>
        </p:spPr>
        <p:txBody>
          <a:bodyPr/>
          <a:lstStyle/>
          <a:p>
            <a:r>
              <a:rPr lang="en-US" dirty="0"/>
              <a:t>concerns</a:t>
            </a:r>
          </a:p>
        </p:txBody>
      </p:sp>
      <p:sp>
        <p:nvSpPr>
          <p:cNvPr id="3" name="Content Placeholder 2">
            <a:extLst>
              <a:ext uri="{FF2B5EF4-FFF2-40B4-BE49-F238E27FC236}">
                <a16:creationId xmlns:a16="http://schemas.microsoft.com/office/drawing/2014/main" id="{68550EFE-1053-4F1A-8EF0-46533F890720}"/>
              </a:ext>
            </a:extLst>
          </p:cNvPr>
          <p:cNvSpPr>
            <a:spLocks noGrp="1"/>
          </p:cNvSpPr>
          <p:nvPr>
            <p:ph sz="half" idx="2"/>
          </p:nvPr>
        </p:nvSpPr>
        <p:spPr>
          <a:xfrm>
            <a:off x="1097280" y="2582334"/>
            <a:ext cx="3199512" cy="3378200"/>
          </a:xfrm>
        </p:spPr>
        <p:txBody>
          <a:bodyPr>
            <a:normAutofit/>
          </a:bodyPr>
          <a:lstStyle/>
          <a:p>
            <a:pPr marL="461963" indent="-461963">
              <a:buFont typeface="Wingdings" panose="05000000000000000000" pitchFamily="2" charset="2"/>
              <a:buChar char="Ø"/>
            </a:pPr>
            <a:r>
              <a:rPr lang="en-US" dirty="0"/>
              <a:t>Existing HVAC systems inefficient and inadequate</a:t>
            </a:r>
          </a:p>
          <a:p>
            <a:br>
              <a:rPr lang="en-US" dirty="0"/>
            </a:br>
            <a:endParaRPr lang="en-US" dirty="0"/>
          </a:p>
        </p:txBody>
      </p:sp>
      <p:sp>
        <p:nvSpPr>
          <p:cNvPr id="5" name="Text Placeholder 4">
            <a:extLst>
              <a:ext uri="{FF2B5EF4-FFF2-40B4-BE49-F238E27FC236}">
                <a16:creationId xmlns:a16="http://schemas.microsoft.com/office/drawing/2014/main" id="{3FA66999-7B25-FA33-6C25-AE097A7FA09B}"/>
              </a:ext>
            </a:extLst>
          </p:cNvPr>
          <p:cNvSpPr>
            <a:spLocks noGrp="1"/>
          </p:cNvSpPr>
          <p:nvPr>
            <p:ph type="body" sz="quarter" idx="3"/>
          </p:nvPr>
        </p:nvSpPr>
        <p:spPr>
          <a:xfrm>
            <a:off x="5104660" y="1846052"/>
            <a:ext cx="6051020" cy="736282"/>
          </a:xfrm>
        </p:spPr>
        <p:txBody>
          <a:bodyPr/>
          <a:lstStyle/>
          <a:p>
            <a:r>
              <a:rPr lang="en-US" dirty="0"/>
              <a:t>Construction Solutions</a:t>
            </a:r>
          </a:p>
        </p:txBody>
      </p:sp>
      <p:sp>
        <p:nvSpPr>
          <p:cNvPr id="6" name="Content Placeholder 5">
            <a:extLst>
              <a:ext uri="{FF2B5EF4-FFF2-40B4-BE49-F238E27FC236}">
                <a16:creationId xmlns:a16="http://schemas.microsoft.com/office/drawing/2014/main" id="{FE300891-7C5D-9306-9E2A-243B02782E32}"/>
              </a:ext>
            </a:extLst>
          </p:cNvPr>
          <p:cNvSpPr>
            <a:spLocks noGrp="1"/>
          </p:cNvSpPr>
          <p:nvPr>
            <p:ph sz="quarter" idx="4"/>
          </p:nvPr>
        </p:nvSpPr>
        <p:spPr>
          <a:xfrm>
            <a:off x="5104660" y="2582334"/>
            <a:ext cx="6051020" cy="3378200"/>
          </a:xfrm>
        </p:spPr>
        <p:txBody>
          <a:bodyPr>
            <a:normAutofit/>
          </a:bodyPr>
          <a:lstStyle/>
          <a:p>
            <a:pPr marL="461963" indent="-461963">
              <a:buFont typeface="Wingdings" panose="05000000000000000000" pitchFamily="2" charset="2"/>
              <a:buChar char="Ø"/>
            </a:pPr>
            <a:r>
              <a:rPr lang="en-US" dirty="0"/>
              <a:t>Remove all existing equipment and materials</a:t>
            </a:r>
          </a:p>
          <a:p>
            <a:pPr marL="461963" indent="-461963">
              <a:buFont typeface="Wingdings" panose="05000000000000000000" pitchFamily="2" charset="2"/>
              <a:buChar char="Ø"/>
            </a:pPr>
            <a:r>
              <a:rPr lang="en-US" dirty="0"/>
              <a:t>Install new ducted water-sourced heat pump units</a:t>
            </a:r>
          </a:p>
          <a:p>
            <a:pPr marL="625475" lvl="1" indent="-298450">
              <a:buFont typeface="Wingdings" panose="05000000000000000000" pitchFamily="2" charset="2"/>
              <a:buChar char="Ø"/>
            </a:pPr>
            <a:r>
              <a:rPr lang="en-US" dirty="0"/>
              <a:t>New boiler and chiller system</a:t>
            </a:r>
          </a:p>
          <a:p>
            <a:pPr marL="625475" lvl="1" indent="-298450">
              <a:buFont typeface="Wingdings" panose="05000000000000000000" pitchFamily="2" charset="2"/>
              <a:buChar char="Ø"/>
            </a:pPr>
            <a:r>
              <a:rPr lang="en-US" dirty="0"/>
              <a:t>Electrical service will be upgraded</a:t>
            </a:r>
          </a:p>
          <a:p>
            <a:pPr lvl="1">
              <a:buFont typeface="Wingdings" panose="05000000000000000000" pitchFamily="2" charset="2"/>
              <a:buChar char="Ø"/>
            </a:pPr>
            <a:endParaRPr lang="en-US" dirty="0"/>
          </a:p>
        </p:txBody>
      </p:sp>
    </p:spTree>
    <p:extLst>
      <p:ext uri="{BB962C8B-B14F-4D97-AF65-F5344CB8AC3E}">
        <p14:creationId xmlns:p14="http://schemas.microsoft.com/office/powerpoint/2010/main" val="29794541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F40FB-E6C0-4954-845A-CF72E058D985}"/>
              </a:ext>
            </a:extLst>
          </p:cNvPr>
          <p:cNvSpPr>
            <a:spLocks noGrp="1"/>
          </p:cNvSpPr>
          <p:nvPr>
            <p:ph type="title"/>
          </p:nvPr>
        </p:nvSpPr>
        <p:spPr/>
        <p:txBody>
          <a:bodyPr/>
          <a:lstStyle/>
          <a:p>
            <a:r>
              <a:rPr lang="en-US" b="1" dirty="0"/>
              <a:t>Electrical Upgrades</a:t>
            </a:r>
          </a:p>
        </p:txBody>
      </p:sp>
      <p:sp>
        <p:nvSpPr>
          <p:cNvPr id="4" name="Text Placeholder 3">
            <a:extLst>
              <a:ext uri="{FF2B5EF4-FFF2-40B4-BE49-F238E27FC236}">
                <a16:creationId xmlns:a16="http://schemas.microsoft.com/office/drawing/2014/main" id="{349E66F5-56C7-0BE8-BCEE-B538D5BA31F3}"/>
              </a:ext>
            </a:extLst>
          </p:cNvPr>
          <p:cNvSpPr>
            <a:spLocks noGrp="1"/>
          </p:cNvSpPr>
          <p:nvPr>
            <p:ph type="body" idx="1"/>
          </p:nvPr>
        </p:nvSpPr>
        <p:spPr>
          <a:xfrm>
            <a:off x="1097280" y="1846052"/>
            <a:ext cx="2560320" cy="736282"/>
          </a:xfrm>
        </p:spPr>
        <p:txBody>
          <a:bodyPr/>
          <a:lstStyle/>
          <a:p>
            <a:r>
              <a:rPr lang="en-US" dirty="0"/>
              <a:t>concerns</a:t>
            </a:r>
          </a:p>
        </p:txBody>
      </p:sp>
      <p:sp>
        <p:nvSpPr>
          <p:cNvPr id="3" name="Content Placeholder 2">
            <a:extLst>
              <a:ext uri="{FF2B5EF4-FFF2-40B4-BE49-F238E27FC236}">
                <a16:creationId xmlns:a16="http://schemas.microsoft.com/office/drawing/2014/main" id="{5AF7579F-FF7E-48E9-A08C-BF196F132928}"/>
              </a:ext>
            </a:extLst>
          </p:cNvPr>
          <p:cNvSpPr>
            <a:spLocks noGrp="1"/>
          </p:cNvSpPr>
          <p:nvPr>
            <p:ph sz="half" idx="2"/>
          </p:nvPr>
        </p:nvSpPr>
        <p:spPr>
          <a:xfrm>
            <a:off x="1097280" y="2582334"/>
            <a:ext cx="2950937" cy="3378200"/>
          </a:xfrm>
        </p:spPr>
        <p:txBody>
          <a:bodyPr>
            <a:normAutofit lnSpcReduction="10000"/>
          </a:bodyPr>
          <a:lstStyle/>
          <a:p>
            <a:pPr marL="404813" indent="-404813">
              <a:buFont typeface="Wingdings" panose="05000000000000000000" pitchFamily="2" charset="2"/>
              <a:buChar char="Ø"/>
            </a:pPr>
            <a:r>
              <a:rPr lang="en-US" dirty="0"/>
              <a:t>Electrical service inadequate and unsafe</a:t>
            </a:r>
          </a:p>
          <a:p>
            <a:br>
              <a:rPr lang="en-US" dirty="0"/>
            </a:br>
            <a:endParaRPr lang="en-US" dirty="0"/>
          </a:p>
        </p:txBody>
      </p:sp>
      <p:sp>
        <p:nvSpPr>
          <p:cNvPr id="5" name="Text Placeholder 4">
            <a:extLst>
              <a:ext uri="{FF2B5EF4-FFF2-40B4-BE49-F238E27FC236}">
                <a16:creationId xmlns:a16="http://schemas.microsoft.com/office/drawing/2014/main" id="{FEB52230-E55C-30A8-46EA-8D80BDA87479}"/>
              </a:ext>
            </a:extLst>
          </p:cNvPr>
          <p:cNvSpPr>
            <a:spLocks noGrp="1"/>
          </p:cNvSpPr>
          <p:nvPr>
            <p:ph type="body" sz="quarter" idx="3"/>
          </p:nvPr>
        </p:nvSpPr>
        <p:spPr>
          <a:xfrm>
            <a:off x="5024761" y="1846052"/>
            <a:ext cx="6130919" cy="736282"/>
          </a:xfrm>
        </p:spPr>
        <p:txBody>
          <a:bodyPr/>
          <a:lstStyle/>
          <a:p>
            <a:r>
              <a:rPr lang="en-US" dirty="0"/>
              <a:t>Construction solutions</a:t>
            </a:r>
          </a:p>
        </p:txBody>
      </p:sp>
      <p:sp>
        <p:nvSpPr>
          <p:cNvPr id="6" name="Content Placeholder 5">
            <a:extLst>
              <a:ext uri="{FF2B5EF4-FFF2-40B4-BE49-F238E27FC236}">
                <a16:creationId xmlns:a16="http://schemas.microsoft.com/office/drawing/2014/main" id="{7261F2E3-BE4F-6D89-A810-2B7748A5495B}"/>
              </a:ext>
            </a:extLst>
          </p:cNvPr>
          <p:cNvSpPr>
            <a:spLocks noGrp="1"/>
          </p:cNvSpPr>
          <p:nvPr>
            <p:ph sz="quarter" idx="4"/>
          </p:nvPr>
        </p:nvSpPr>
        <p:spPr>
          <a:xfrm>
            <a:off x="5024761" y="2582334"/>
            <a:ext cx="6130919" cy="3378200"/>
          </a:xfrm>
        </p:spPr>
        <p:txBody>
          <a:bodyPr>
            <a:normAutofit lnSpcReduction="10000"/>
          </a:bodyPr>
          <a:lstStyle/>
          <a:p>
            <a:pPr marL="509588" indent="-509588">
              <a:buFont typeface="Wingdings" panose="05000000000000000000" pitchFamily="2" charset="2"/>
              <a:buChar char="Ø"/>
            </a:pPr>
            <a:r>
              <a:rPr lang="en-US" dirty="0"/>
              <a:t>Provide eight surface-mounted receptacles and two new 20-amp circuits per classroom</a:t>
            </a:r>
          </a:p>
          <a:p>
            <a:pPr marL="509588" indent="-509588">
              <a:buFont typeface="Wingdings" panose="05000000000000000000" pitchFamily="2" charset="2"/>
              <a:buChar char="Ø"/>
            </a:pPr>
            <a:r>
              <a:rPr lang="en-US" dirty="0"/>
              <a:t>In the library, provide 10 surface-mounted receptacles and two 20-amp circuits </a:t>
            </a:r>
          </a:p>
        </p:txBody>
      </p:sp>
    </p:spTree>
    <p:extLst>
      <p:ext uri="{BB962C8B-B14F-4D97-AF65-F5344CB8AC3E}">
        <p14:creationId xmlns:p14="http://schemas.microsoft.com/office/powerpoint/2010/main" val="16672435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39B0D-66CD-4218-9143-A35C20180684}"/>
              </a:ext>
            </a:extLst>
          </p:cNvPr>
          <p:cNvSpPr>
            <a:spLocks noGrp="1"/>
          </p:cNvSpPr>
          <p:nvPr>
            <p:ph type="title"/>
          </p:nvPr>
        </p:nvSpPr>
        <p:spPr/>
        <p:txBody>
          <a:bodyPr/>
          <a:lstStyle/>
          <a:p>
            <a:r>
              <a:rPr lang="en-US" b="1" dirty="0"/>
              <a:t>Lighting Upgrades</a:t>
            </a:r>
          </a:p>
        </p:txBody>
      </p:sp>
      <p:sp>
        <p:nvSpPr>
          <p:cNvPr id="4" name="Text Placeholder 3">
            <a:extLst>
              <a:ext uri="{FF2B5EF4-FFF2-40B4-BE49-F238E27FC236}">
                <a16:creationId xmlns:a16="http://schemas.microsoft.com/office/drawing/2014/main" id="{6A6A3C5B-71A0-87A7-A54F-3C7298866DDB}"/>
              </a:ext>
            </a:extLst>
          </p:cNvPr>
          <p:cNvSpPr>
            <a:spLocks noGrp="1"/>
          </p:cNvSpPr>
          <p:nvPr>
            <p:ph type="body" idx="1"/>
          </p:nvPr>
        </p:nvSpPr>
        <p:spPr>
          <a:xfrm>
            <a:off x="1097280" y="1846052"/>
            <a:ext cx="2613586" cy="736282"/>
          </a:xfrm>
        </p:spPr>
        <p:txBody>
          <a:bodyPr/>
          <a:lstStyle/>
          <a:p>
            <a:r>
              <a:rPr lang="en-US" dirty="0"/>
              <a:t>Concerns</a:t>
            </a:r>
          </a:p>
        </p:txBody>
      </p:sp>
      <p:sp>
        <p:nvSpPr>
          <p:cNvPr id="3" name="Content Placeholder 2">
            <a:extLst>
              <a:ext uri="{FF2B5EF4-FFF2-40B4-BE49-F238E27FC236}">
                <a16:creationId xmlns:a16="http://schemas.microsoft.com/office/drawing/2014/main" id="{6322C4D7-8F2C-4DAB-867E-83D2A19E7815}"/>
              </a:ext>
            </a:extLst>
          </p:cNvPr>
          <p:cNvSpPr>
            <a:spLocks noGrp="1"/>
          </p:cNvSpPr>
          <p:nvPr>
            <p:ph sz="half" idx="2"/>
          </p:nvPr>
        </p:nvSpPr>
        <p:spPr>
          <a:xfrm>
            <a:off x="1097280" y="2582334"/>
            <a:ext cx="2906549" cy="3378200"/>
          </a:xfrm>
        </p:spPr>
        <p:txBody>
          <a:bodyPr>
            <a:normAutofit fontScale="92500" lnSpcReduction="20000"/>
          </a:bodyPr>
          <a:lstStyle/>
          <a:p>
            <a:pPr marL="346075" indent="-346075">
              <a:lnSpc>
                <a:spcPct val="110000"/>
              </a:lnSpc>
              <a:buFont typeface="Wingdings" panose="05000000000000000000" pitchFamily="2" charset="2"/>
              <a:buChar char="Ø"/>
            </a:pPr>
            <a:r>
              <a:rPr lang="en-US" dirty="0"/>
              <a:t>Existing fluorescent lighting inefficient and outdated</a:t>
            </a:r>
          </a:p>
          <a:p>
            <a:pPr marL="0" indent="0">
              <a:buNone/>
            </a:pPr>
            <a:br>
              <a:rPr lang="en-US" dirty="0"/>
            </a:br>
            <a:endParaRPr lang="en-US" dirty="0"/>
          </a:p>
        </p:txBody>
      </p:sp>
      <p:sp>
        <p:nvSpPr>
          <p:cNvPr id="5" name="Text Placeholder 4">
            <a:extLst>
              <a:ext uri="{FF2B5EF4-FFF2-40B4-BE49-F238E27FC236}">
                <a16:creationId xmlns:a16="http://schemas.microsoft.com/office/drawing/2014/main" id="{79B2E3FC-8DFE-6BA7-9A91-CF45CD54555C}"/>
              </a:ext>
            </a:extLst>
          </p:cNvPr>
          <p:cNvSpPr>
            <a:spLocks noGrp="1"/>
          </p:cNvSpPr>
          <p:nvPr>
            <p:ph type="body" sz="quarter" idx="3"/>
          </p:nvPr>
        </p:nvSpPr>
        <p:spPr>
          <a:xfrm>
            <a:off x="5078027" y="1846052"/>
            <a:ext cx="6077653" cy="736282"/>
          </a:xfrm>
        </p:spPr>
        <p:txBody>
          <a:bodyPr/>
          <a:lstStyle/>
          <a:p>
            <a:r>
              <a:rPr lang="en-US" dirty="0"/>
              <a:t>Construction solutions</a:t>
            </a:r>
          </a:p>
        </p:txBody>
      </p:sp>
      <p:sp>
        <p:nvSpPr>
          <p:cNvPr id="6" name="Content Placeholder 5">
            <a:extLst>
              <a:ext uri="{FF2B5EF4-FFF2-40B4-BE49-F238E27FC236}">
                <a16:creationId xmlns:a16="http://schemas.microsoft.com/office/drawing/2014/main" id="{9BB5B629-51DA-483E-2708-8C428DE61083}"/>
              </a:ext>
            </a:extLst>
          </p:cNvPr>
          <p:cNvSpPr>
            <a:spLocks noGrp="1"/>
          </p:cNvSpPr>
          <p:nvPr>
            <p:ph sz="quarter" idx="4"/>
          </p:nvPr>
        </p:nvSpPr>
        <p:spPr>
          <a:xfrm>
            <a:off x="5078027" y="2582334"/>
            <a:ext cx="6530040" cy="3378200"/>
          </a:xfrm>
        </p:spPr>
        <p:txBody>
          <a:bodyPr>
            <a:normAutofit fontScale="92500" lnSpcReduction="20000"/>
          </a:bodyPr>
          <a:lstStyle/>
          <a:p>
            <a:pPr marL="346075" indent="-346075">
              <a:buFont typeface="Wingdings" panose="05000000000000000000" pitchFamily="2" charset="2"/>
              <a:buChar char="Ø"/>
            </a:pPr>
            <a:r>
              <a:rPr lang="en-US" dirty="0"/>
              <a:t>Install new 2x2 recessed LED troffers</a:t>
            </a:r>
          </a:p>
          <a:p>
            <a:pPr marL="346075" indent="-346075">
              <a:buFont typeface="Wingdings" panose="05000000000000000000" pitchFamily="2" charset="2"/>
              <a:buChar char="Ø"/>
            </a:pPr>
            <a:r>
              <a:rPr lang="en-US" dirty="0"/>
              <a:t>Provide classrooms and library with dimmer switches</a:t>
            </a:r>
          </a:p>
          <a:p>
            <a:pPr marL="346075" indent="-346075">
              <a:buFont typeface="Wingdings" panose="05000000000000000000" pitchFamily="2" charset="2"/>
              <a:buChar char="Ø"/>
            </a:pPr>
            <a:r>
              <a:rPr lang="en-US" dirty="0"/>
              <a:t>Provide emergency battery back-up</a:t>
            </a:r>
          </a:p>
          <a:p>
            <a:pPr marL="346075" indent="-346075">
              <a:buFont typeface="Wingdings" panose="05000000000000000000" pitchFamily="2" charset="2"/>
              <a:buChar char="Ø"/>
            </a:pPr>
            <a:r>
              <a:rPr lang="en-US" dirty="0"/>
              <a:t>Provide occupancy sensors</a:t>
            </a:r>
          </a:p>
        </p:txBody>
      </p:sp>
    </p:spTree>
    <p:extLst>
      <p:ext uri="{BB962C8B-B14F-4D97-AF65-F5344CB8AC3E}">
        <p14:creationId xmlns:p14="http://schemas.microsoft.com/office/powerpoint/2010/main" val="19558251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D825E-5801-5940-9259-FF830295DB16}"/>
              </a:ext>
            </a:extLst>
          </p:cNvPr>
          <p:cNvSpPr>
            <a:spLocks noGrp="1"/>
          </p:cNvSpPr>
          <p:nvPr>
            <p:ph type="title"/>
          </p:nvPr>
        </p:nvSpPr>
        <p:spPr/>
        <p:txBody>
          <a:bodyPr/>
          <a:lstStyle/>
          <a:p>
            <a:r>
              <a:rPr lang="en-US" b="1" dirty="0"/>
              <a:t>Fire Sprinklers</a:t>
            </a:r>
          </a:p>
        </p:txBody>
      </p:sp>
      <p:sp>
        <p:nvSpPr>
          <p:cNvPr id="4" name="Text Placeholder 3">
            <a:extLst>
              <a:ext uri="{FF2B5EF4-FFF2-40B4-BE49-F238E27FC236}">
                <a16:creationId xmlns:a16="http://schemas.microsoft.com/office/drawing/2014/main" id="{ECB49C0A-5A4B-E718-C8FD-C4DAB85F520D}"/>
              </a:ext>
            </a:extLst>
          </p:cNvPr>
          <p:cNvSpPr>
            <a:spLocks noGrp="1"/>
          </p:cNvSpPr>
          <p:nvPr>
            <p:ph type="body" idx="1"/>
          </p:nvPr>
        </p:nvSpPr>
        <p:spPr>
          <a:xfrm>
            <a:off x="1097280" y="1846052"/>
            <a:ext cx="2862161" cy="736282"/>
          </a:xfrm>
        </p:spPr>
        <p:txBody>
          <a:bodyPr/>
          <a:lstStyle/>
          <a:p>
            <a:r>
              <a:rPr lang="en-US" dirty="0"/>
              <a:t>concerns</a:t>
            </a:r>
          </a:p>
        </p:txBody>
      </p:sp>
      <p:sp>
        <p:nvSpPr>
          <p:cNvPr id="3" name="Content Placeholder 2">
            <a:extLst>
              <a:ext uri="{FF2B5EF4-FFF2-40B4-BE49-F238E27FC236}">
                <a16:creationId xmlns:a16="http://schemas.microsoft.com/office/drawing/2014/main" id="{E8F958C4-CDB5-2D02-4372-CD731F9E6572}"/>
              </a:ext>
            </a:extLst>
          </p:cNvPr>
          <p:cNvSpPr>
            <a:spLocks noGrp="1"/>
          </p:cNvSpPr>
          <p:nvPr>
            <p:ph sz="half" idx="2"/>
          </p:nvPr>
        </p:nvSpPr>
        <p:spPr>
          <a:xfrm>
            <a:off x="1097280" y="2582334"/>
            <a:ext cx="3279411" cy="3378200"/>
          </a:xfrm>
        </p:spPr>
        <p:txBody>
          <a:bodyPr/>
          <a:lstStyle/>
          <a:p>
            <a:pPr marL="346075" indent="-346075">
              <a:buFont typeface="Wingdings" panose="05000000000000000000" pitchFamily="2" charset="2"/>
              <a:buChar char="Ø"/>
            </a:pPr>
            <a:r>
              <a:rPr lang="en-US" dirty="0"/>
              <a:t> No fire sprinklers</a:t>
            </a:r>
          </a:p>
        </p:txBody>
      </p:sp>
      <p:sp>
        <p:nvSpPr>
          <p:cNvPr id="5" name="Text Placeholder 4">
            <a:extLst>
              <a:ext uri="{FF2B5EF4-FFF2-40B4-BE49-F238E27FC236}">
                <a16:creationId xmlns:a16="http://schemas.microsoft.com/office/drawing/2014/main" id="{CB95DA48-FFD1-E0DF-21AB-DC662DC59596}"/>
              </a:ext>
            </a:extLst>
          </p:cNvPr>
          <p:cNvSpPr>
            <a:spLocks noGrp="1"/>
          </p:cNvSpPr>
          <p:nvPr>
            <p:ph type="body" sz="quarter" idx="3"/>
          </p:nvPr>
        </p:nvSpPr>
        <p:spPr>
          <a:xfrm>
            <a:off x="4998128" y="1846052"/>
            <a:ext cx="6157552" cy="736282"/>
          </a:xfrm>
        </p:spPr>
        <p:txBody>
          <a:bodyPr/>
          <a:lstStyle/>
          <a:p>
            <a:r>
              <a:rPr lang="en-US" dirty="0"/>
              <a:t>Construction solutions</a:t>
            </a:r>
          </a:p>
        </p:txBody>
      </p:sp>
      <p:sp>
        <p:nvSpPr>
          <p:cNvPr id="6" name="Content Placeholder 5">
            <a:extLst>
              <a:ext uri="{FF2B5EF4-FFF2-40B4-BE49-F238E27FC236}">
                <a16:creationId xmlns:a16="http://schemas.microsoft.com/office/drawing/2014/main" id="{AC7B5CDE-1F0A-3B70-7FFD-D38DA63020DF}"/>
              </a:ext>
            </a:extLst>
          </p:cNvPr>
          <p:cNvSpPr>
            <a:spLocks noGrp="1"/>
          </p:cNvSpPr>
          <p:nvPr>
            <p:ph sz="quarter" idx="4"/>
          </p:nvPr>
        </p:nvSpPr>
        <p:spPr>
          <a:xfrm>
            <a:off x="4998128" y="2582334"/>
            <a:ext cx="6157552" cy="3378200"/>
          </a:xfrm>
        </p:spPr>
        <p:txBody>
          <a:bodyPr/>
          <a:lstStyle/>
          <a:p>
            <a:pPr marL="288925" indent="-288925">
              <a:buFont typeface="Wingdings" panose="05000000000000000000" pitchFamily="2" charset="2"/>
              <a:buChar char="Ø"/>
            </a:pPr>
            <a:r>
              <a:rPr lang="en-US" dirty="0"/>
              <a:t>Provide new 4-inch fire sprinkler service</a:t>
            </a:r>
          </a:p>
          <a:p>
            <a:pPr marL="741363" lvl="1" indent="-288925">
              <a:buFont typeface="Wingdings" panose="05000000000000000000" pitchFamily="2" charset="2"/>
              <a:buChar char="Ø"/>
              <a:tabLst>
                <a:tab pos="625475" algn="l"/>
              </a:tabLst>
            </a:pPr>
            <a:r>
              <a:rPr lang="en-US" dirty="0"/>
              <a:t>Include backflow preventer and required accessories</a:t>
            </a:r>
          </a:p>
          <a:p>
            <a:pPr marL="741363" lvl="1" indent="-288925">
              <a:buFont typeface="Wingdings" panose="05000000000000000000" pitchFamily="2" charset="2"/>
              <a:buChar char="Ø"/>
              <a:tabLst>
                <a:tab pos="625475" algn="l"/>
              </a:tabLst>
            </a:pPr>
            <a:r>
              <a:rPr lang="en-US" dirty="0"/>
              <a:t>Provide connection to fire alarm system as required</a:t>
            </a:r>
          </a:p>
        </p:txBody>
      </p:sp>
    </p:spTree>
    <p:extLst>
      <p:ext uri="{BB962C8B-B14F-4D97-AF65-F5344CB8AC3E}">
        <p14:creationId xmlns:p14="http://schemas.microsoft.com/office/powerpoint/2010/main" val="2517720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9D330-B0EC-AA32-06DB-EC957B320CEA}"/>
              </a:ext>
            </a:extLst>
          </p:cNvPr>
          <p:cNvSpPr>
            <a:spLocks noGrp="1"/>
          </p:cNvSpPr>
          <p:nvPr>
            <p:ph type="ctrTitle"/>
          </p:nvPr>
        </p:nvSpPr>
        <p:spPr/>
        <p:txBody>
          <a:bodyPr/>
          <a:lstStyle/>
          <a:p>
            <a:r>
              <a:rPr lang="en-US" dirty="0"/>
              <a:t>Facility Needs</a:t>
            </a:r>
          </a:p>
        </p:txBody>
      </p:sp>
      <p:sp>
        <p:nvSpPr>
          <p:cNvPr id="3" name="Subtitle 2">
            <a:extLst>
              <a:ext uri="{FF2B5EF4-FFF2-40B4-BE49-F238E27FC236}">
                <a16:creationId xmlns:a16="http://schemas.microsoft.com/office/drawing/2014/main" id="{1FD7B1A6-8CD2-5516-E928-E040BF16E121}"/>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9798063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13443-BE39-4B60-9799-92ED6A1126AE}"/>
              </a:ext>
            </a:extLst>
          </p:cNvPr>
          <p:cNvSpPr>
            <a:spLocks noGrp="1"/>
          </p:cNvSpPr>
          <p:nvPr>
            <p:ph type="title"/>
          </p:nvPr>
        </p:nvSpPr>
        <p:spPr/>
        <p:txBody>
          <a:bodyPr/>
          <a:lstStyle/>
          <a:p>
            <a:r>
              <a:rPr lang="en-US" b="1" dirty="0"/>
              <a:t>Corridor Ceilings</a:t>
            </a:r>
          </a:p>
        </p:txBody>
      </p:sp>
      <p:sp>
        <p:nvSpPr>
          <p:cNvPr id="4" name="Text Placeholder 3">
            <a:extLst>
              <a:ext uri="{FF2B5EF4-FFF2-40B4-BE49-F238E27FC236}">
                <a16:creationId xmlns:a16="http://schemas.microsoft.com/office/drawing/2014/main" id="{42941501-8869-57A5-DE53-CACC1888805D}"/>
              </a:ext>
            </a:extLst>
          </p:cNvPr>
          <p:cNvSpPr>
            <a:spLocks noGrp="1"/>
          </p:cNvSpPr>
          <p:nvPr>
            <p:ph type="body" idx="1"/>
          </p:nvPr>
        </p:nvSpPr>
        <p:spPr>
          <a:xfrm>
            <a:off x="1097280" y="1846052"/>
            <a:ext cx="2862161" cy="736282"/>
          </a:xfrm>
        </p:spPr>
        <p:txBody>
          <a:bodyPr/>
          <a:lstStyle/>
          <a:p>
            <a:r>
              <a:rPr lang="en-US" dirty="0"/>
              <a:t>concerns</a:t>
            </a:r>
          </a:p>
        </p:txBody>
      </p:sp>
      <p:sp>
        <p:nvSpPr>
          <p:cNvPr id="3" name="Content Placeholder 2">
            <a:extLst>
              <a:ext uri="{FF2B5EF4-FFF2-40B4-BE49-F238E27FC236}">
                <a16:creationId xmlns:a16="http://schemas.microsoft.com/office/drawing/2014/main" id="{14C5A91D-418C-4FFC-B3F1-557404E31AC4}"/>
              </a:ext>
            </a:extLst>
          </p:cNvPr>
          <p:cNvSpPr>
            <a:spLocks noGrp="1"/>
          </p:cNvSpPr>
          <p:nvPr>
            <p:ph sz="half" idx="2"/>
          </p:nvPr>
        </p:nvSpPr>
        <p:spPr>
          <a:xfrm>
            <a:off x="1097280" y="2582334"/>
            <a:ext cx="3332677" cy="3378200"/>
          </a:xfrm>
        </p:spPr>
        <p:txBody>
          <a:bodyPr/>
          <a:lstStyle/>
          <a:p>
            <a:pPr marL="509588" indent="-509588">
              <a:buFont typeface="Wingdings" panose="05000000000000000000" pitchFamily="2" charset="2"/>
              <a:buChar char="Ø"/>
            </a:pPr>
            <a:r>
              <a:rPr lang="en-US" dirty="0"/>
              <a:t>Replace corridor ceilings</a:t>
            </a:r>
          </a:p>
        </p:txBody>
      </p:sp>
      <p:sp>
        <p:nvSpPr>
          <p:cNvPr id="5" name="Text Placeholder 4">
            <a:extLst>
              <a:ext uri="{FF2B5EF4-FFF2-40B4-BE49-F238E27FC236}">
                <a16:creationId xmlns:a16="http://schemas.microsoft.com/office/drawing/2014/main" id="{B856EFB4-234F-7799-B371-75E916CCE02F}"/>
              </a:ext>
            </a:extLst>
          </p:cNvPr>
          <p:cNvSpPr>
            <a:spLocks noGrp="1"/>
          </p:cNvSpPr>
          <p:nvPr>
            <p:ph type="body" sz="quarter" idx="3"/>
          </p:nvPr>
        </p:nvSpPr>
        <p:spPr>
          <a:xfrm>
            <a:off x="5015883" y="1846052"/>
            <a:ext cx="6139797" cy="736282"/>
          </a:xfrm>
        </p:spPr>
        <p:txBody>
          <a:bodyPr/>
          <a:lstStyle/>
          <a:p>
            <a:r>
              <a:rPr lang="en-US" dirty="0"/>
              <a:t>Construction solutions</a:t>
            </a:r>
          </a:p>
        </p:txBody>
      </p:sp>
      <p:sp>
        <p:nvSpPr>
          <p:cNvPr id="6" name="Content Placeholder 5">
            <a:extLst>
              <a:ext uri="{FF2B5EF4-FFF2-40B4-BE49-F238E27FC236}">
                <a16:creationId xmlns:a16="http://schemas.microsoft.com/office/drawing/2014/main" id="{3CB279BB-3A22-3825-FDA5-7B8D869B4549}"/>
              </a:ext>
            </a:extLst>
          </p:cNvPr>
          <p:cNvSpPr>
            <a:spLocks noGrp="1"/>
          </p:cNvSpPr>
          <p:nvPr>
            <p:ph sz="quarter" idx="4"/>
          </p:nvPr>
        </p:nvSpPr>
        <p:spPr>
          <a:xfrm>
            <a:off x="5015883" y="2582334"/>
            <a:ext cx="6139797" cy="3378200"/>
          </a:xfrm>
        </p:spPr>
        <p:txBody>
          <a:bodyPr/>
          <a:lstStyle/>
          <a:p>
            <a:pPr marL="461963" indent="-461963">
              <a:buFont typeface="Wingdings" panose="05000000000000000000" pitchFamily="2" charset="2"/>
              <a:buChar char="Ø"/>
            </a:pPr>
            <a:r>
              <a:rPr lang="en-US" dirty="0"/>
              <a:t>Remove existing corridor ceilings</a:t>
            </a:r>
          </a:p>
          <a:p>
            <a:pPr marL="461963" indent="-461963">
              <a:buFont typeface="Wingdings" panose="05000000000000000000" pitchFamily="2" charset="2"/>
              <a:buChar char="Ø"/>
            </a:pPr>
            <a:r>
              <a:rPr lang="en-US" dirty="0"/>
              <a:t>Install new 2’x2’ mineral fiber suspended ceiling tiles</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29018700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BE7A4-FAF2-8309-A2BC-AAC84561DF0C}"/>
              </a:ext>
            </a:extLst>
          </p:cNvPr>
          <p:cNvSpPr>
            <a:spLocks noGrp="1"/>
          </p:cNvSpPr>
          <p:nvPr>
            <p:ph type="title"/>
          </p:nvPr>
        </p:nvSpPr>
        <p:spPr/>
        <p:txBody>
          <a:bodyPr/>
          <a:lstStyle/>
          <a:p>
            <a:r>
              <a:rPr lang="en-US" b="1" dirty="0"/>
              <a:t>Windows</a:t>
            </a:r>
          </a:p>
        </p:txBody>
      </p:sp>
      <p:sp>
        <p:nvSpPr>
          <p:cNvPr id="4" name="Text Placeholder 3">
            <a:extLst>
              <a:ext uri="{FF2B5EF4-FFF2-40B4-BE49-F238E27FC236}">
                <a16:creationId xmlns:a16="http://schemas.microsoft.com/office/drawing/2014/main" id="{37C26632-CD78-0F96-0791-FBF0E23AB4B2}"/>
              </a:ext>
            </a:extLst>
          </p:cNvPr>
          <p:cNvSpPr>
            <a:spLocks noGrp="1"/>
          </p:cNvSpPr>
          <p:nvPr>
            <p:ph type="body" idx="1"/>
          </p:nvPr>
        </p:nvSpPr>
        <p:spPr>
          <a:xfrm>
            <a:off x="1097280" y="1846052"/>
            <a:ext cx="3155124" cy="736282"/>
          </a:xfrm>
        </p:spPr>
        <p:txBody>
          <a:bodyPr/>
          <a:lstStyle/>
          <a:p>
            <a:r>
              <a:rPr lang="en-US" dirty="0"/>
              <a:t>concerns</a:t>
            </a:r>
          </a:p>
        </p:txBody>
      </p:sp>
      <p:sp>
        <p:nvSpPr>
          <p:cNvPr id="3" name="Content Placeholder 2">
            <a:extLst>
              <a:ext uri="{FF2B5EF4-FFF2-40B4-BE49-F238E27FC236}">
                <a16:creationId xmlns:a16="http://schemas.microsoft.com/office/drawing/2014/main" id="{A5E1E75B-76B2-2387-2D4D-31D36E45E162}"/>
              </a:ext>
            </a:extLst>
          </p:cNvPr>
          <p:cNvSpPr>
            <a:spLocks noGrp="1"/>
          </p:cNvSpPr>
          <p:nvPr>
            <p:ph sz="half" idx="2"/>
          </p:nvPr>
        </p:nvSpPr>
        <p:spPr>
          <a:xfrm>
            <a:off x="1097280" y="2582334"/>
            <a:ext cx="3155124" cy="3378200"/>
          </a:xfrm>
        </p:spPr>
        <p:txBody>
          <a:bodyPr/>
          <a:lstStyle/>
          <a:p>
            <a:pPr marL="461963" indent="-461963">
              <a:buFont typeface="Wingdings" panose="05000000000000000000" pitchFamily="2" charset="2"/>
              <a:buChar char="Ø"/>
            </a:pPr>
            <a:r>
              <a:rPr lang="en-US" dirty="0"/>
              <a:t>Replace exterior windows</a:t>
            </a:r>
          </a:p>
        </p:txBody>
      </p:sp>
      <p:sp>
        <p:nvSpPr>
          <p:cNvPr id="5" name="Text Placeholder 4">
            <a:extLst>
              <a:ext uri="{FF2B5EF4-FFF2-40B4-BE49-F238E27FC236}">
                <a16:creationId xmlns:a16="http://schemas.microsoft.com/office/drawing/2014/main" id="{7F278CD9-D013-E86E-9527-C2624190A130}"/>
              </a:ext>
            </a:extLst>
          </p:cNvPr>
          <p:cNvSpPr>
            <a:spLocks noGrp="1"/>
          </p:cNvSpPr>
          <p:nvPr>
            <p:ph type="body" sz="quarter" idx="3"/>
          </p:nvPr>
        </p:nvSpPr>
        <p:spPr>
          <a:xfrm>
            <a:off x="5086905" y="1846052"/>
            <a:ext cx="6068775" cy="736282"/>
          </a:xfrm>
        </p:spPr>
        <p:txBody>
          <a:bodyPr/>
          <a:lstStyle/>
          <a:p>
            <a:r>
              <a:rPr lang="en-US" dirty="0"/>
              <a:t>Construction Solutions</a:t>
            </a:r>
          </a:p>
        </p:txBody>
      </p:sp>
      <p:sp>
        <p:nvSpPr>
          <p:cNvPr id="6" name="Content Placeholder 5">
            <a:extLst>
              <a:ext uri="{FF2B5EF4-FFF2-40B4-BE49-F238E27FC236}">
                <a16:creationId xmlns:a16="http://schemas.microsoft.com/office/drawing/2014/main" id="{98033669-FCA2-5FFB-C118-4247B5EB7937}"/>
              </a:ext>
            </a:extLst>
          </p:cNvPr>
          <p:cNvSpPr>
            <a:spLocks noGrp="1"/>
          </p:cNvSpPr>
          <p:nvPr>
            <p:ph sz="quarter" idx="4"/>
          </p:nvPr>
        </p:nvSpPr>
        <p:spPr>
          <a:xfrm>
            <a:off x="5086905" y="2582334"/>
            <a:ext cx="6068775" cy="3378200"/>
          </a:xfrm>
        </p:spPr>
        <p:txBody>
          <a:bodyPr/>
          <a:lstStyle/>
          <a:p>
            <a:pPr marL="346075" indent="-346075">
              <a:buFont typeface="Wingdings" panose="05000000000000000000" pitchFamily="2" charset="2"/>
              <a:buChar char="Ø"/>
              <a:tabLst>
                <a:tab pos="346075" algn="l"/>
              </a:tabLst>
            </a:pPr>
            <a:r>
              <a:rPr lang="en-US" dirty="0"/>
              <a:t>Replace all window with OPTIQ AA5450 series windows by Kawneer with 1 ½” triple glazed tempered glass</a:t>
            </a:r>
          </a:p>
          <a:p>
            <a:pPr marL="0" indent="0">
              <a:buNone/>
            </a:pPr>
            <a:endParaRPr lang="en-US" dirty="0"/>
          </a:p>
        </p:txBody>
      </p:sp>
    </p:spTree>
    <p:extLst>
      <p:ext uri="{BB962C8B-B14F-4D97-AF65-F5344CB8AC3E}">
        <p14:creationId xmlns:p14="http://schemas.microsoft.com/office/powerpoint/2010/main" val="20796107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59658-7DFF-4C77-A80B-398F5EF5F1FF}"/>
              </a:ext>
            </a:extLst>
          </p:cNvPr>
          <p:cNvSpPr>
            <a:spLocks noGrp="1"/>
          </p:cNvSpPr>
          <p:nvPr>
            <p:ph type="title"/>
          </p:nvPr>
        </p:nvSpPr>
        <p:spPr/>
        <p:txBody>
          <a:bodyPr/>
          <a:lstStyle/>
          <a:p>
            <a:r>
              <a:rPr lang="en-US" b="1" dirty="0"/>
              <a:t>Restroom Renovations</a:t>
            </a:r>
          </a:p>
        </p:txBody>
      </p:sp>
      <p:sp>
        <p:nvSpPr>
          <p:cNvPr id="4" name="Text Placeholder 3">
            <a:extLst>
              <a:ext uri="{FF2B5EF4-FFF2-40B4-BE49-F238E27FC236}">
                <a16:creationId xmlns:a16="http://schemas.microsoft.com/office/drawing/2014/main" id="{91E2BA68-7054-E287-9705-7D188B8218CA}"/>
              </a:ext>
            </a:extLst>
          </p:cNvPr>
          <p:cNvSpPr>
            <a:spLocks noGrp="1"/>
          </p:cNvSpPr>
          <p:nvPr>
            <p:ph type="body" idx="1"/>
          </p:nvPr>
        </p:nvSpPr>
        <p:spPr>
          <a:xfrm>
            <a:off x="1097280" y="1846052"/>
            <a:ext cx="3678906" cy="736282"/>
          </a:xfrm>
        </p:spPr>
        <p:txBody>
          <a:bodyPr/>
          <a:lstStyle/>
          <a:p>
            <a:r>
              <a:rPr lang="en-US" dirty="0"/>
              <a:t>concerns</a:t>
            </a:r>
          </a:p>
        </p:txBody>
      </p:sp>
      <p:sp>
        <p:nvSpPr>
          <p:cNvPr id="3" name="Content Placeholder 2">
            <a:extLst>
              <a:ext uri="{FF2B5EF4-FFF2-40B4-BE49-F238E27FC236}">
                <a16:creationId xmlns:a16="http://schemas.microsoft.com/office/drawing/2014/main" id="{BE736DB3-B73E-4C10-A9CF-B945DC380D17}"/>
              </a:ext>
            </a:extLst>
          </p:cNvPr>
          <p:cNvSpPr>
            <a:spLocks noGrp="1"/>
          </p:cNvSpPr>
          <p:nvPr>
            <p:ph sz="half" idx="2"/>
          </p:nvPr>
        </p:nvSpPr>
        <p:spPr>
          <a:xfrm>
            <a:off x="1097280" y="2582334"/>
            <a:ext cx="3812071" cy="3378200"/>
          </a:xfrm>
        </p:spPr>
        <p:txBody>
          <a:bodyPr>
            <a:normAutofit fontScale="85000" lnSpcReduction="20000"/>
          </a:bodyPr>
          <a:lstStyle/>
          <a:p>
            <a:pPr marL="509588" indent="-509588">
              <a:buFont typeface="Wingdings" panose="05000000000000000000" pitchFamily="2" charset="2"/>
              <a:buChar char="Ø"/>
            </a:pPr>
            <a:r>
              <a:rPr lang="en-US" sz="4200" dirty="0"/>
              <a:t>Add boys’ restroom on 1</a:t>
            </a:r>
            <a:r>
              <a:rPr lang="en-US" sz="4200" baseline="30000" dirty="0"/>
              <a:t>st</a:t>
            </a:r>
            <a:r>
              <a:rPr lang="en-US" sz="4200" dirty="0"/>
              <a:t> floor</a:t>
            </a:r>
            <a:br>
              <a:rPr lang="en-US" dirty="0"/>
            </a:br>
            <a:endParaRPr lang="en-US" dirty="0"/>
          </a:p>
        </p:txBody>
      </p:sp>
      <p:sp>
        <p:nvSpPr>
          <p:cNvPr id="5" name="Text Placeholder 4">
            <a:extLst>
              <a:ext uri="{FF2B5EF4-FFF2-40B4-BE49-F238E27FC236}">
                <a16:creationId xmlns:a16="http://schemas.microsoft.com/office/drawing/2014/main" id="{01232BF6-E472-F846-BF95-A9C948D3E9BE}"/>
              </a:ext>
            </a:extLst>
          </p:cNvPr>
          <p:cNvSpPr>
            <a:spLocks noGrp="1"/>
          </p:cNvSpPr>
          <p:nvPr>
            <p:ph type="body" sz="quarter" idx="3"/>
          </p:nvPr>
        </p:nvSpPr>
        <p:spPr>
          <a:xfrm>
            <a:off x="5530788" y="1846052"/>
            <a:ext cx="5624892" cy="736282"/>
          </a:xfrm>
        </p:spPr>
        <p:txBody>
          <a:bodyPr/>
          <a:lstStyle/>
          <a:p>
            <a:r>
              <a:rPr lang="en-US" dirty="0"/>
              <a:t>Construction solutions</a:t>
            </a:r>
          </a:p>
        </p:txBody>
      </p:sp>
      <p:sp>
        <p:nvSpPr>
          <p:cNvPr id="6" name="Content Placeholder 5">
            <a:extLst>
              <a:ext uri="{FF2B5EF4-FFF2-40B4-BE49-F238E27FC236}">
                <a16:creationId xmlns:a16="http://schemas.microsoft.com/office/drawing/2014/main" id="{F0C7EE36-3880-2B25-019F-24DA5FB85375}"/>
              </a:ext>
            </a:extLst>
          </p:cNvPr>
          <p:cNvSpPr>
            <a:spLocks noGrp="1"/>
          </p:cNvSpPr>
          <p:nvPr>
            <p:ph sz="quarter" idx="4"/>
          </p:nvPr>
        </p:nvSpPr>
        <p:spPr>
          <a:xfrm>
            <a:off x="5530788" y="2582334"/>
            <a:ext cx="5624892" cy="3378200"/>
          </a:xfrm>
        </p:spPr>
        <p:txBody>
          <a:bodyPr>
            <a:normAutofit fontScale="85000" lnSpcReduction="20000"/>
          </a:bodyPr>
          <a:lstStyle/>
          <a:p>
            <a:pPr marL="346075" indent="-346075">
              <a:buFont typeface="Wingdings" panose="05000000000000000000" pitchFamily="2" charset="2"/>
              <a:buChar char="Ø"/>
            </a:pPr>
            <a:r>
              <a:rPr lang="en-US" dirty="0"/>
              <a:t>Demo existing girls’ north restroom and adjacent office </a:t>
            </a:r>
            <a:r>
              <a:rPr lang="en-US" dirty="0" err="1"/>
              <a:t>uni</a:t>
            </a:r>
            <a:r>
              <a:rPr lang="en-US" dirty="0"/>
              <a:t>-sex restrooms and janitor’s closet</a:t>
            </a:r>
          </a:p>
          <a:p>
            <a:pPr marL="346075" indent="-346075">
              <a:buFont typeface="Wingdings" panose="05000000000000000000" pitchFamily="2" charset="2"/>
              <a:buChar char="Ø"/>
            </a:pPr>
            <a:r>
              <a:rPr lang="en-US" dirty="0"/>
              <a:t>Lay out new boys’ and girls’ restrooms</a:t>
            </a:r>
          </a:p>
          <a:p>
            <a:pPr marL="346075" indent="-346075">
              <a:buFont typeface="Wingdings" panose="05000000000000000000" pitchFamily="2" charset="2"/>
              <a:buChar char="Ø"/>
            </a:pPr>
            <a:r>
              <a:rPr lang="en-US" dirty="0"/>
              <a:t>Provide all new fixtures and finishes</a:t>
            </a:r>
          </a:p>
          <a:p>
            <a:pPr marL="346075" indent="-346075">
              <a:buFont typeface="Wingdings" panose="05000000000000000000" pitchFamily="2" charset="2"/>
              <a:buChar char="Ø"/>
            </a:pPr>
            <a:r>
              <a:rPr lang="en-US" dirty="0"/>
              <a:t>Create new janitor’s closet</a:t>
            </a:r>
          </a:p>
        </p:txBody>
      </p:sp>
    </p:spTree>
    <p:extLst>
      <p:ext uri="{BB962C8B-B14F-4D97-AF65-F5344CB8AC3E}">
        <p14:creationId xmlns:p14="http://schemas.microsoft.com/office/powerpoint/2010/main" val="16017975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59658-7DFF-4C77-A80B-398F5EF5F1FF}"/>
              </a:ext>
            </a:extLst>
          </p:cNvPr>
          <p:cNvSpPr>
            <a:spLocks noGrp="1"/>
          </p:cNvSpPr>
          <p:nvPr>
            <p:ph type="title"/>
          </p:nvPr>
        </p:nvSpPr>
        <p:spPr/>
        <p:txBody>
          <a:bodyPr/>
          <a:lstStyle/>
          <a:p>
            <a:r>
              <a:rPr lang="en-US" b="1" dirty="0"/>
              <a:t>Restroom Renovations, cont.</a:t>
            </a:r>
          </a:p>
        </p:txBody>
      </p:sp>
      <p:sp>
        <p:nvSpPr>
          <p:cNvPr id="4" name="Text Placeholder 3">
            <a:extLst>
              <a:ext uri="{FF2B5EF4-FFF2-40B4-BE49-F238E27FC236}">
                <a16:creationId xmlns:a16="http://schemas.microsoft.com/office/drawing/2014/main" id="{91E2BA68-7054-E287-9705-7D188B8218CA}"/>
              </a:ext>
            </a:extLst>
          </p:cNvPr>
          <p:cNvSpPr>
            <a:spLocks noGrp="1"/>
          </p:cNvSpPr>
          <p:nvPr>
            <p:ph type="body" idx="1"/>
          </p:nvPr>
        </p:nvSpPr>
        <p:spPr>
          <a:xfrm>
            <a:off x="1097280" y="1846052"/>
            <a:ext cx="3678906" cy="736282"/>
          </a:xfrm>
        </p:spPr>
        <p:txBody>
          <a:bodyPr/>
          <a:lstStyle/>
          <a:p>
            <a:r>
              <a:rPr lang="en-US" dirty="0"/>
              <a:t>objectives</a:t>
            </a:r>
          </a:p>
        </p:txBody>
      </p:sp>
      <p:sp>
        <p:nvSpPr>
          <p:cNvPr id="3" name="Content Placeholder 2">
            <a:extLst>
              <a:ext uri="{FF2B5EF4-FFF2-40B4-BE49-F238E27FC236}">
                <a16:creationId xmlns:a16="http://schemas.microsoft.com/office/drawing/2014/main" id="{BE736DB3-B73E-4C10-A9CF-B945DC380D17}"/>
              </a:ext>
            </a:extLst>
          </p:cNvPr>
          <p:cNvSpPr>
            <a:spLocks noGrp="1"/>
          </p:cNvSpPr>
          <p:nvPr>
            <p:ph sz="half" idx="2"/>
          </p:nvPr>
        </p:nvSpPr>
        <p:spPr>
          <a:xfrm>
            <a:off x="1097280" y="2582334"/>
            <a:ext cx="3812071" cy="3378200"/>
          </a:xfrm>
        </p:spPr>
        <p:txBody>
          <a:bodyPr>
            <a:normAutofit fontScale="92500" lnSpcReduction="10000"/>
          </a:bodyPr>
          <a:lstStyle/>
          <a:p>
            <a:pPr marL="509588" indent="-509588">
              <a:buFont typeface="Wingdings" panose="05000000000000000000" pitchFamily="2" charset="2"/>
              <a:buChar char="Ø"/>
            </a:pPr>
            <a:r>
              <a:rPr lang="en-US" dirty="0"/>
              <a:t>Add girls’ restroom on 2</a:t>
            </a:r>
            <a:r>
              <a:rPr lang="en-US" baseline="30000" dirty="0"/>
              <a:t>nd</a:t>
            </a:r>
            <a:r>
              <a:rPr lang="en-US" dirty="0"/>
              <a:t> floor</a:t>
            </a:r>
          </a:p>
        </p:txBody>
      </p:sp>
      <p:sp>
        <p:nvSpPr>
          <p:cNvPr id="5" name="Text Placeholder 4">
            <a:extLst>
              <a:ext uri="{FF2B5EF4-FFF2-40B4-BE49-F238E27FC236}">
                <a16:creationId xmlns:a16="http://schemas.microsoft.com/office/drawing/2014/main" id="{01232BF6-E472-F846-BF95-A9C948D3E9BE}"/>
              </a:ext>
            </a:extLst>
          </p:cNvPr>
          <p:cNvSpPr>
            <a:spLocks noGrp="1"/>
          </p:cNvSpPr>
          <p:nvPr>
            <p:ph type="body" sz="quarter" idx="3"/>
          </p:nvPr>
        </p:nvSpPr>
        <p:spPr>
          <a:xfrm>
            <a:off x="5530788" y="1846052"/>
            <a:ext cx="5624892" cy="736282"/>
          </a:xfrm>
        </p:spPr>
        <p:txBody>
          <a:bodyPr/>
          <a:lstStyle/>
          <a:p>
            <a:r>
              <a:rPr lang="en-US" dirty="0"/>
              <a:t>Construction solutions</a:t>
            </a:r>
          </a:p>
        </p:txBody>
      </p:sp>
      <p:sp>
        <p:nvSpPr>
          <p:cNvPr id="6" name="Content Placeholder 5">
            <a:extLst>
              <a:ext uri="{FF2B5EF4-FFF2-40B4-BE49-F238E27FC236}">
                <a16:creationId xmlns:a16="http://schemas.microsoft.com/office/drawing/2014/main" id="{F0C7EE36-3880-2B25-019F-24DA5FB85375}"/>
              </a:ext>
            </a:extLst>
          </p:cNvPr>
          <p:cNvSpPr>
            <a:spLocks noGrp="1"/>
          </p:cNvSpPr>
          <p:nvPr>
            <p:ph sz="quarter" idx="4"/>
          </p:nvPr>
        </p:nvSpPr>
        <p:spPr>
          <a:xfrm>
            <a:off x="5530788" y="2582333"/>
            <a:ext cx="5624892" cy="3520083"/>
          </a:xfrm>
        </p:spPr>
        <p:txBody>
          <a:bodyPr>
            <a:normAutofit fontScale="92500" lnSpcReduction="10000"/>
          </a:bodyPr>
          <a:lstStyle/>
          <a:p>
            <a:pPr marL="288925" indent="-288925">
              <a:buFont typeface="Wingdings" panose="05000000000000000000" pitchFamily="2" charset="2"/>
              <a:buChar char="Ø"/>
            </a:pPr>
            <a:r>
              <a:rPr lang="en-US" dirty="0"/>
              <a:t>Utilize existing storage room east of existing boys’ restroom </a:t>
            </a:r>
          </a:p>
          <a:p>
            <a:pPr marL="288925" indent="-288925">
              <a:buFont typeface="Wingdings" panose="05000000000000000000" pitchFamily="2" charset="2"/>
              <a:buChar char="Ø"/>
            </a:pPr>
            <a:r>
              <a:rPr lang="en-US" dirty="0"/>
              <a:t>Lay out new boys’ and girls’ restrooms</a:t>
            </a:r>
          </a:p>
          <a:p>
            <a:pPr marL="288925" indent="-288925">
              <a:buFont typeface="Wingdings" panose="05000000000000000000" pitchFamily="2" charset="2"/>
              <a:buChar char="Ø"/>
            </a:pPr>
            <a:r>
              <a:rPr lang="en-US" dirty="0"/>
              <a:t>Provide all new fixtures and finishes</a:t>
            </a:r>
          </a:p>
          <a:p>
            <a:pPr marL="288925" indent="-288925">
              <a:buFont typeface="Wingdings" panose="05000000000000000000" pitchFamily="2" charset="2"/>
              <a:buChar char="Ø"/>
            </a:pPr>
            <a:r>
              <a:rPr lang="en-US" dirty="0"/>
              <a:t>Create new janitor’s closet</a:t>
            </a:r>
          </a:p>
        </p:txBody>
      </p:sp>
    </p:spTree>
    <p:extLst>
      <p:ext uri="{BB962C8B-B14F-4D97-AF65-F5344CB8AC3E}">
        <p14:creationId xmlns:p14="http://schemas.microsoft.com/office/powerpoint/2010/main" val="30369601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59658-7DFF-4C77-A80B-398F5EF5F1FF}"/>
              </a:ext>
            </a:extLst>
          </p:cNvPr>
          <p:cNvSpPr>
            <a:spLocks noGrp="1"/>
          </p:cNvSpPr>
          <p:nvPr>
            <p:ph type="title"/>
          </p:nvPr>
        </p:nvSpPr>
        <p:spPr/>
        <p:txBody>
          <a:bodyPr/>
          <a:lstStyle/>
          <a:p>
            <a:r>
              <a:rPr lang="en-US" b="1" dirty="0"/>
              <a:t>Restroom Renovations, cont.</a:t>
            </a:r>
          </a:p>
        </p:txBody>
      </p:sp>
      <p:sp>
        <p:nvSpPr>
          <p:cNvPr id="4" name="Text Placeholder 3">
            <a:extLst>
              <a:ext uri="{FF2B5EF4-FFF2-40B4-BE49-F238E27FC236}">
                <a16:creationId xmlns:a16="http://schemas.microsoft.com/office/drawing/2014/main" id="{91E2BA68-7054-E287-9705-7D188B8218CA}"/>
              </a:ext>
            </a:extLst>
          </p:cNvPr>
          <p:cNvSpPr>
            <a:spLocks noGrp="1"/>
          </p:cNvSpPr>
          <p:nvPr>
            <p:ph type="body" idx="1"/>
          </p:nvPr>
        </p:nvSpPr>
        <p:spPr>
          <a:xfrm>
            <a:off x="1097280" y="1846052"/>
            <a:ext cx="3678906" cy="736282"/>
          </a:xfrm>
        </p:spPr>
        <p:txBody>
          <a:bodyPr/>
          <a:lstStyle/>
          <a:p>
            <a:r>
              <a:rPr lang="en-US" dirty="0"/>
              <a:t>objectives</a:t>
            </a:r>
          </a:p>
        </p:txBody>
      </p:sp>
      <p:sp>
        <p:nvSpPr>
          <p:cNvPr id="3" name="Content Placeholder 2">
            <a:extLst>
              <a:ext uri="{FF2B5EF4-FFF2-40B4-BE49-F238E27FC236}">
                <a16:creationId xmlns:a16="http://schemas.microsoft.com/office/drawing/2014/main" id="{BE736DB3-B73E-4C10-A9CF-B945DC380D17}"/>
              </a:ext>
            </a:extLst>
          </p:cNvPr>
          <p:cNvSpPr>
            <a:spLocks noGrp="1"/>
          </p:cNvSpPr>
          <p:nvPr>
            <p:ph sz="half" idx="2"/>
          </p:nvPr>
        </p:nvSpPr>
        <p:spPr>
          <a:xfrm>
            <a:off x="1097280" y="2582334"/>
            <a:ext cx="3812071" cy="3378200"/>
          </a:xfrm>
        </p:spPr>
        <p:txBody>
          <a:bodyPr>
            <a:normAutofit/>
          </a:bodyPr>
          <a:lstStyle/>
          <a:p>
            <a:pPr marL="231775" indent="-231775">
              <a:buFont typeface="Wingdings" panose="05000000000000000000" pitchFamily="2" charset="2"/>
              <a:buChar char="Ø"/>
            </a:pPr>
            <a:r>
              <a:rPr lang="en-US" dirty="0"/>
              <a:t> Update existing restrooms and possibly move sinks to hallway</a:t>
            </a:r>
            <a:br>
              <a:rPr lang="en-US" dirty="0"/>
            </a:br>
            <a:endParaRPr lang="en-US" dirty="0"/>
          </a:p>
        </p:txBody>
      </p:sp>
      <p:sp>
        <p:nvSpPr>
          <p:cNvPr id="5" name="Text Placeholder 4">
            <a:extLst>
              <a:ext uri="{FF2B5EF4-FFF2-40B4-BE49-F238E27FC236}">
                <a16:creationId xmlns:a16="http://schemas.microsoft.com/office/drawing/2014/main" id="{01232BF6-E472-F846-BF95-A9C948D3E9BE}"/>
              </a:ext>
            </a:extLst>
          </p:cNvPr>
          <p:cNvSpPr>
            <a:spLocks noGrp="1"/>
          </p:cNvSpPr>
          <p:nvPr>
            <p:ph type="body" sz="quarter" idx="3"/>
          </p:nvPr>
        </p:nvSpPr>
        <p:spPr>
          <a:xfrm>
            <a:off x="5530788" y="1846052"/>
            <a:ext cx="5624892" cy="736282"/>
          </a:xfrm>
        </p:spPr>
        <p:txBody>
          <a:bodyPr/>
          <a:lstStyle/>
          <a:p>
            <a:r>
              <a:rPr lang="en-US" dirty="0"/>
              <a:t>Construction solutions</a:t>
            </a:r>
          </a:p>
        </p:txBody>
      </p:sp>
      <p:sp>
        <p:nvSpPr>
          <p:cNvPr id="6" name="Content Placeholder 5">
            <a:extLst>
              <a:ext uri="{FF2B5EF4-FFF2-40B4-BE49-F238E27FC236}">
                <a16:creationId xmlns:a16="http://schemas.microsoft.com/office/drawing/2014/main" id="{F0C7EE36-3880-2B25-019F-24DA5FB85375}"/>
              </a:ext>
            </a:extLst>
          </p:cNvPr>
          <p:cNvSpPr>
            <a:spLocks noGrp="1"/>
          </p:cNvSpPr>
          <p:nvPr>
            <p:ph sz="quarter" idx="4"/>
          </p:nvPr>
        </p:nvSpPr>
        <p:spPr>
          <a:xfrm>
            <a:off x="5530788" y="2582334"/>
            <a:ext cx="5624892" cy="3378200"/>
          </a:xfrm>
        </p:spPr>
        <p:txBody>
          <a:bodyPr>
            <a:normAutofit/>
          </a:bodyPr>
          <a:lstStyle/>
          <a:p>
            <a:pPr marL="404813" indent="-404813">
              <a:buFont typeface="Wingdings" panose="05000000000000000000" pitchFamily="2" charset="2"/>
              <a:buChar char="Ø"/>
            </a:pPr>
            <a:r>
              <a:rPr lang="en-US" dirty="0"/>
              <a:t>Gut and reconfigure south restrooms on first floor to match new north restrooms</a:t>
            </a:r>
          </a:p>
        </p:txBody>
      </p:sp>
    </p:spTree>
    <p:extLst>
      <p:ext uri="{BB962C8B-B14F-4D97-AF65-F5344CB8AC3E}">
        <p14:creationId xmlns:p14="http://schemas.microsoft.com/office/powerpoint/2010/main" val="2331152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BAFCF25-A089-9EEE-DAB6-3D74BAA4666A}"/>
              </a:ext>
            </a:extLst>
          </p:cNvPr>
          <p:cNvSpPr txBox="1">
            <a:spLocks/>
          </p:cNvSpPr>
          <p:nvPr/>
        </p:nvSpPr>
        <p:spPr>
          <a:xfrm>
            <a:off x="5003206" y="4303449"/>
            <a:ext cx="4890645" cy="1343958"/>
          </a:xfrm>
          <a:prstGeom prst="rect">
            <a:avLst/>
          </a:prstGeom>
        </p:spPr>
        <p:txBody>
          <a:bodyPr vert="horz" lIns="0" tIns="45720" rIns="0" bIns="45720" numCol="1"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600" kern="1200">
                <a:solidFill>
                  <a:schemeClr val="tx1">
                    <a:lumMod val="75000"/>
                    <a:lumOff val="25000"/>
                  </a:schemeClr>
                </a:solidFill>
                <a:latin typeface="+mj-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800" kern="1200">
                <a:solidFill>
                  <a:schemeClr val="tx1">
                    <a:lumMod val="75000"/>
                    <a:lumOff val="25000"/>
                  </a:schemeClr>
                </a:solidFill>
                <a:latin typeface="+mj-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j-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j-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j-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49808" lvl="1" indent="-457200">
              <a:lnSpc>
                <a:spcPct val="100000"/>
              </a:lnSpc>
              <a:spcAft>
                <a:spcPts val="0"/>
              </a:spcAft>
              <a:buFont typeface="Wingdings" panose="05000000000000000000" pitchFamily="2" charset="2"/>
              <a:buChar char=""/>
            </a:pPr>
            <a:r>
              <a:rPr lang="en-US" sz="2600" dirty="0">
                <a:solidFill>
                  <a:schemeClr val="tx1"/>
                </a:solidFill>
                <a:latin typeface="Aptos Narrow" panose="020B0004020202020204" pitchFamily="34" charset="0"/>
              </a:rPr>
              <a:t>Restrooms</a:t>
            </a:r>
          </a:p>
          <a:p>
            <a:pPr marL="749808" lvl="1" indent="-457200">
              <a:lnSpc>
                <a:spcPct val="100000"/>
              </a:lnSpc>
              <a:spcAft>
                <a:spcPts val="0"/>
              </a:spcAft>
              <a:buFont typeface="Wingdings" panose="05000000000000000000" pitchFamily="2" charset="2"/>
              <a:buChar char=""/>
            </a:pPr>
            <a:r>
              <a:rPr lang="en-US" sz="2600" dirty="0">
                <a:solidFill>
                  <a:schemeClr val="tx1"/>
                </a:solidFill>
                <a:latin typeface="Aptos Narrow" panose="020B0004020202020204" pitchFamily="34" charset="0"/>
              </a:rPr>
              <a:t>Secure entry</a:t>
            </a:r>
          </a:p>
          <a:p>
            <a:pPr marL="749808" lvl="1" indent="-457200">
              <a:lnSpc>
                <a:spcPct val="100000"/>
              </a:lnSpc>
              <a:spcAft>
                <a:spcPts val="0"/>
              </a:spcAft>
              <a:buFont typeface="Wingdings" panose="05000000000000000000" pitchFamily="2" charset="2"/>
              <a:buChar char=""/>
            </a:pPr>
            <a:r>
              <a:rPr lang="en-US" sz="2600" dirty="0">
                <a:solidFill>
                  <a:schemeClr val="tx1"/>
                </a:solidFill>
                <a:latin typeface="Aptos Narrow" panose="020B0004020202020204" pitchFamily="34" charset="0"/>
              </a:rPr>
              <a:t>Serving kitchen</a:t>
            </a:r>
          </a:p>
        </p:txBody>
      </p:sp>
      <p:sp>
        <p:nvSpPr>
          <p:cNvPr id="14" name="Content Placeholder 2">
            <a:extLst>
              <a:ext uri="{FF2B5EF4-FFF2-40B4-BE49-F238E27FC236}">
                <a16:creationId xmlns:a16="http://schemas.microsoft.com/office/drawing/2014/main" id="{50E45B36-BF68-4291-B20B-19EFEDD911F7}"/>
              </a:ext>
            </a:extLst>
          </p:cNvPr>
          <p:cNvSpPr txBox="1">
            <a:spLocks/>
          </p:cNvSpPr>
          <p:nvPr/>
        </p:nvSpPr>
        <p:spPr>
          <a:xfrm>
            <a:off x="488609" y="886474"/>
            <a:ext cx="11321269" cy="6415238"/>
          </a:xfrm>
          <a:prstGeom prst="rect">
            <a:avLst/>
          </a:prstGeom>
        </p:spPr>
        <p:txBody>
          <a:bodyPr vert="horz" lIns="0" tIns="45720" rIns="0" bIns="45720" numCol="1" rtlCol="0">
            <a:normAutofit fontScale="2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600" kern="1200">
                <a:solidFill>
                  <a:schemeClr val="tx1">
                    <a:lumMod val="75000"/>
                    <a:lumOff val="25000"/>
                  </a:schemeClr>
                </a:solidFill>
                <a:latin typeface="+mj-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800" kern="1200">
                <a:solidFill>
                  <a:schemeClr val="tx1">
                    <a:lumMod val="75000"/>
                    <a:lumOff val="25000"/>
                  </a:schemeClr>
                </a:solidFill>
                <a:latin typeface="+mj-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j-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j-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j-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20000"/>
              </a:lnSpc>
              <a:spcAft>
                <a:spcPts val="0"/>
              </a:spcAft>
              <a:buNone/>
            </a:pPr>
            <a:r>
              <a:rPr lang="en-US" sz="16800" b="1" dirty="0">
                <a:solidFill>
                  <a:schemeClr val="tx1"/>
                </a:solidFill>
                <a:latin typeface="Aptos Narrow" panose="020B0004020202020204" pitchFamily="34" charset="0"/>
              </a:rPr>
              <a:t>New Career and Technical Education (CTE) Building</a:t>
            </a:r>
          </a:p>
          <a:p>
            <a:pPr marL="0" indent="0">
              <a:lnSpc>
                <a:spcPct val="120000"/>
              </a:lnSpc>
              <a:spcBef>
                <a:spcPts val="2400"/>
              </a:spcBef>
              <a:spcAft>
                <a:spcPts val="0"/>
              </a:spcAft>
              <a:buNone/>
            </a:pPr>
            <a:r>
              <a:rPr lang="en-US" sz="16800" b="1" dirty="0">
                <a:solidFill>
                  <a:schemeClr val="tx1"/>
                </a:solidFill>
                <a:latin typeface="Aptos Narrow" panose="020B0004020202020204" pitchFamily="34" charset="0"/>
              </a:rPr>
              <a:t>MS/HS</a:t>
            </a:r>
          </a:p>
          <a:p>
            <a:pPr marL="749808" lvl="1" indent="-457200">
              <a:lnSpc>
                <a:spcPct val="120000"/>
              </a:lnSpc>
              <a:spcAft>
                <a:spcPts val="0"/>
              </a:spcAft>
              <a:buFont typeface="Wingdings" panose="05000000000000000000" pitchFamily="2" charset="2"/>
              <a:buChar char=""/>
            </a:pPr>
            <a:r>
              <a:rPr lang="en-US" sz="10400" dirty="0">
                <a:solidFill>
                  <a:schemeClr val="tx1"/>
                </a:solidFill>
                <a:latin typeface="Aptos Narrow" panose="020B0004020202020204" pitchFamily="34" charset="0"/>
              </a:rPr>
              <a:t>Roof repairs</a:t>
            </a:r>
          </a:p>
          <a:p>
            <a:pPr marL="749808" lvl="1" indent="-457200">
              <a:lnSpc>
                <a:spcPct val="120000"/>
              </a:lnSpc>
              <a:spcAft>
                <a:spcPts val="0"/>
              </a:spcAft>
              <a:buFont typeface="Wingdings" panose="05000000000000000000" pitchFamily="2" charset="2"/>
              <a:buChar char=""/>
            </a:pPr>
            <a:r>
              <a:rPr lang="en-US" sz="10400" dirty="0">
                <a:solidFill>
                  <a:schemeClr val="tx1"/>
                </a:solidFill>
                <a:latin typeface="Aptos Narrow" panose="020B0004020202020204" pitchFamily="34" charset="0"/>
              </a:rPr>
              <a:t>AC in main gym</a:t>
            </a:r>
          </a:p>
          <a:p>
            <a:pPr marL="0" indent="0">
              <a:lnSpc>
                <a:spcPct val="120000"/>
              </a:lnSpc>
              <a:spcBef>
                <a:spcPts val="2400"/>
              </a:spcBef>
              <a:spcAft>
                <a:spcPts val="0"/>
              </a:spcAft>
              <a:buNone/>
            </a:pPr>
            <a:r>
              <a:rPr lang="en-US" sz="16800" b="1" dirty="0">
                <a:solidFill>
                  <a:schemeClr val="tx1"/>
                </a:solidFill>
                <a:latin typeface="Aptos Narrow" panose="020B0004020202020204" pitchFamily="34" charset="0"/>
              </a:rPr>
              <a:t>Elementary</a:t>
            </a:r>
          </a:p>
          <a:p>
            <a:pPr marL="749808" lvl="1" indent="-457200">
              <a:lnSpc>
                <a:spcPct val="120000"/>
              </a:lnSpc>
              <a:spcAft>
                <a:spcPts val="0"/>
              </a:spcAft>
              <a:buFont typeface="Wingdings" panose="05000000000000000000" pitchFamily="2" charset="2"/>
              <a:buChar char=""/>
            </a:pPr>
            <a:r>
              <a:rPr lang="en-US" sz="10400" dirty="0">
                <a:solidFill>
                  <a:schemeClr val="tx1"/>
                </a:solidFill>
                <a:latin typeface="Aptos Narrow" panose="020B0004020202020204" pitchFamily="34" charset="0"/>
              </a:rPr>
              <a:t>HVAC</a:t>
            </a:r>
          </a:p>
          <a:p>
            <a:pPr marL="749808" lvl="1" indent="-457200">
              <a:lnSpc>
                <a:spcPct val="120000"/>
              </a:lnSpc>
              <a:spcAft>
                <a:spcPts val="0"/>
              </a:spcAft>
              <a:buFont typeface="Wingdings" panose="05000000000000000000" pitchFamily="2" charset="2"/>
              <a:buChar char=""/>
            </a:pPr>
            <a:r>
              <a:rPr lang="en-US" sz="10400" dirty="0">
                <a:solidFill>
                  <a:schemeClr val="tx1"/>
                </a:solidFill>
                <a:latin typeface="Aptos Narrow" panose="020B0004020202020204" pitchFamily="34" charset="0"/>
              </a:rPr>
              <a:t>Lighting/additional outlets</a:t>
            </a:r>
          </a:p>
          <a:p>
            <a:pPr marL="749808" lvl="1" indent="-457200">
              <a:lnSpc>
                <a:spcPct val="120000"/>
              </a:lnSpc>
              <a:spcAft>
                <a:spcPts val="0"/>
              </a:spcAft>
              <a:buFont typeface="Wingdings" panose="05000000000000000000" pitchFamily="2" charset="2"/>
              <a:buChar char=""/>
            </a:pPr>
            <a:r>
              <a:rPr lang="en-US" sz="10400" dirty="0">
                <a:solidFill>
                  <a:schemeClr val="tx1"/>
                </a:solidFill>
                <a:latin typeface="Aptos Narrow" panose="020B0004020202020204" pitchFamily="34" charset="0"/>
              </a:rPr>
              <a:t>Fire sprinklers/alarms</a:t>
            </a:r>
          </a:p>
          <a:p>
            <a:pPr marL="749808" lvl="1" indent="-457200">
              <a:lnSpc>
                <a:spcPct val="120000"/>
              </a:lnSpc>
              <a:spcAft>
                <a:spcPts val="0"/>
              </a:spcAft>
              <a:buFont typeface="Wingdings" panose="05000000000000000000" pitchFamily="2" charset="2"/>
              <a:buChar char=""/>
            </a:pPr>
            <a:r>
              <a:rPr lang="en-US" sz="10400" dirty="0">
                <a:solidFill>
                  <a:schemeClr val="tx1"/>
                </a:solidFill>
                <a:latin typeface="Aptos Narrow" panose="020B0004020202020204" pitchFamily="34" charset="0"/>
              </a:rPr>
              <a:t>Windows</a:t>
            </a:r>
          </a:p>
        </p:txBody>
      </p:sp>
    </p:spTree>
    <p:extLst>
      <p:ext uri="{BB962C8B-B14F-4D97-AF65-F5344CB8AC3E}">
        <p14:creationId xmlns:p14="http://schemas.microsoft.com/office/powerpoint/2010/main" val="3072075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FF30-C266-1A32-10D5-51038A4FB07D}"/>
              </a:ext>
            </a:extLst>
          </p:cNvPr>
          <p:cNvSpPr>
            <a:spLocks noGrp="1"/>
          </p:cNvSpPr>
          <p:nvPr>
            <p:ph type="title"/>
          </p:nvPr>
        </p:nvSpPr>
        <p:spPr/>
        <p:txBody>
          <a:bodyPr/>
          <a:lstStyle/>
          <a:p>
            <a:r>
              <a:rPr lang="en-US" dirty="0"/>
              <a:t>Enrollment Trends</a:t>
            </a:r>
          </a:p>
        </p:txBody>
      </p:sp>
      <p:sp>
        <p:nvSpPr>
          <p:cNvPr id="11" name="TextBox 10">
            <a:extLst>
              <a:ext uri="{FF2B5EF4-FFF2-40B4-BE49-F238E27FC236}">
                <a16:creationId xmlns:a16="http://schemas.microsoft.com/office/drawing/2014/main" id="{3F85DB5F-AD80-2CEC-764D-1A9DC6757A0B}"/>
              </a:ext>
            </a:extLst>
          </p:cNvPr>
          <p:cNvSpPr txBox="1"/>
          <p:nvPr/>
        </p:nvSpPr>
        <p:spPr>
          <a:xfrm>
            <a:off x="1097280" y="1924093"/>
            <a:ext cx="6029023" cy="3939540"/>
          </a:xfrm>
          <a:prstGeom prst="rect">
            <a:avLst/>
          </a:prstGeom>
          <a:noFill/>
        </p:spPr>
        <p:txBody>
          <a:bodyPr wrap="square">
            <a:spAutoFit/>
          </a:bodyPr>
          <a:lstStyle/>
          <a:p>
            <a:pPr algn="l" fontAlgn="base"/>
            <a:r>
              <a:rPr lang="en-US" sz="2400" b="1" i="0" dirty="0">
                <a:effectLst/>
                <a:latin typeface="Aptos" panose="020B0004020202020204" pitchFamily="34" charset="0"/>
              </a:rPr>
              <a:t>5-year enrollment history</a:t>
            </a:r>
          </a:p>
          <a:p>
            <a:pPr marL="968375" algn="l" fontAlgn="base"/>
            <a:r>
              <a:rPr lang="en-US" sz="2400" b="0" i="0" dirty="0">
                <a:effectLst/>
                <a:latin typeface="Aptos" panose="020B0004020202020204" pitchFamily="34" charset="0"/>
              </a:rPr>
              <a:t>24-25            262</a:t>
            </a:r>
          </a:p>
          <a:p>
            <a:pPr marL="968375" algn="l" fontAlgn="base"/>
            <a:r>
              <a:rPr lang="en-US" sz="2400" b="0" i="0" dirty="0">
                <a:effectLst/>
                <a:latin typeface="Aptos" panose="020B0004020202020204" pitchFamily="34" charset="0"/>
              </a:rPr>
              <a:t>23-24            254</a:t>
            </a:r>
          </a:p>
          <a:p>
            <a:pPr marL="968375" algn="l" fontAlgn="base"/>
            <a:r>
              <a:rPr lang="en-US" sz="2400" b="0" i="0" dirty="0">
                <a:effectLst/>
                <a:latin typeface="Aptos" panose="020B0004020202020204" pitchFamily="34" charset="0"/>
              </a:rPr>
              <a:t>22-23            256</a:t>
            </a:r>
          </a:p>
          <a:p>
            <a:pPr marL="968375" algn="l" fontAlgn="base"/>
            <a:r>
              <a:rPr lang="en-US" sz="2400" b="0" i="0" dirty="0">
                <a:effectLst/>
                <a:latin typeface="Aptos" panose="020B0004020202020204" pitchFamily="34" charset="0"/>
              </a:rPr>
              <a:t>21-22            253</a:t>
            </a:r>
          </a:p>
          <a:p>
            <a:pPr marL="968375" algn="l" fontAlgn="base"/>
            <a:r>
              <a:rPr lang="en-US" sz="2400" b="0" i="0" dirty="0">
                <a:effectLst/>
                <a:latin typeface="Aptos" panose="020B0004020202020204" pitchFamily="34" charset="0"/>
              </a:rPr>
              <a:t>20-21            248</a:t>
            </a:r>
          </a:p>
          <a:p>
            <a:pPr algn="l" fontAlgn="base"/>
            <a:r>
              <a:rPr lang="en-US" sz="2400" b="0" i="0" dirty="0">
                <a:effectLst/>
                <a:latin typeface="Aptos" panose="020B0004020202020204" pitchFamily="34" charset="0"/>
              </a:rPr>
              <a:t> </a:t>
            </a:r>
          </a:p>
          <a:p>
            <a:pPr marL="282575" indent="-282575" algn="l" fontAlgn="base">
              <a:buFont typeface="Wingdings" panose="05000000000000000000" pitchFamily="2" charset="2"/>
              <a:buChar char="Ø"/>
            </a:pPr>
            <a:r>
              <a:rPr lang="en-US" sz="2400" b="1" i="0" dirty="0">
                <a:effectLst/>
                <a:latin typeface="Aptos" panose="020B0004020202020204" pitchFamily="34" charset="0"/>
              </a:rPr>
              <a:t>10-year enrollment average = 250</a:t>
            </a:r>
          </a:p>
          <a:p>
            <a:pPr marL="282575" indent="-282575" algn="l" fontAlgn="base">
              <a:spcBef>
                <a:spcPts val="1200"/>
              </a:spcBef>
              <a:buFont typeface="Wingdings" panose="05000000000000000000" pitchFamily="2" charset="2"/>
              <a:buChar char="Ø"/>
            </a:pPr>
            <a:r>
              <a:rPr lang="en-US" sz="2400" b="1" i="0" dirty="0">
                <a:effectLst/>
                <a:latin typeface="Aptos" panose="020B0004020202020204" pitchFamily="34" charset="0"/>
              </a:rPr>
              <a:t>Next four years projected average = 269</a:t>
            </a:r>
            <a:br>
              <a:rPr lang="en-US" sz="2400" b="0" i="0" dirty="0">
                <a:effectLst/>
                <a:latin typeface="Aptos" panose="020B0004020202020204" pitchFamily="34" charset="0"/>
              </a:rPr>
            </a:br>
            <a:r>
              <a:rPr lang="en-US" sz="2400" b="0" i="0" dirty="0">
                <a:effectLst/>
                <a:latin typeface="Aptos" panose="020B0004020202020204" pitchFamily="34" charset="0"/>
              </a:rPr>
              <a:t>(using birth to 5 census data)</a:t>
            </a:r>
          </a:p>
        </p:txBody>
      </p:sp>
      <p:pic>
        <p:nvPicPr>
          <p:cNvPr id="4" name="Picture 3" descr="A graph of a bird with numbers and text&#10;&#10;Description automatically generated">
            <a:extLst>
              <a:ext uri="{FF2B5EF4-FFF2-40B4-BE49-F238E27FC236}">
                <a16:creationId xmlns:a16="http://schemas.microsoft.com/office/drawing/2014/main" id="{A8F41A02-5A08-779B-5FCE-4C64C5088715}"/>
              </a:ext>
            </a:extLst>
          </p:cNvPr>
          <p:cNvPicPr>
            <a:picLocks noChangeAspect="1"/>
          </p:cNvPicPr>
          <p:nvPr/>
        </p:nvPicPr>
        <p:blipFill>
          <a:blip r:embed="rId3" cstate="screen">
            <a:extLst>
              <a:ext uri="{28A0092B-C50C-407E-A947-70E740481C1C}">
                <a14:useLocalDpi xmlns:a14="http://schemas.microsoft.com/office/drawing/2010/main"/>
              </a:ext>
            </a:extLst>
          </a:blip>
          <a:srcRect t="26666" b="8086"/>
          <a:stretch/>
        </p:blipFill>
        <p:spPr>
          <a:xfrm>
            <a:off x="7201606" y="1737360"/>
            <a:ext cx="4761008" cy="4021324"/>
          </a:xfrm>
          <a:prstGeom prst="rect">
            <a:avLst/>
          </a:prstGeom>
        </p:spPr>
      </p:pic>
    </p:spTree>
    <p:extLst>
      <p:ext uri="{BB962C8B-B14F-4D97-AF65-F5344CB8AC3E}">
        <p14:creationId xmlns:p14="http://schemas.microsoft.com/office/powerpoint/2010/main" val="3952319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A1F6E07-9CA3-48C6-A40D-66F2F622A7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sp>
        <p:nvSpPr>
          <p:cNvPr id="31" name="Rectangle 30">
            <a:extLst>
              <a:ext uri="{FF2B5EF4-FFF2-40B4-BE49-F238E27FC236}">
                <a16:creationId xmlns:a16="http://schemas.microsoft.com/office/drawing/2014/main" id="{23C4E25B-A10C-498F-B025-AD222194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sp useBgFill="1">
        <p:nvSpPr>
          <p:cNvPr id="35" name="Rectangle 34">
            <a:extLst>
              <a:ext uri="{FF2B5EF4-FFF2-40B4-BE49-F238E27FC236}">
                <a16:creationId xmlns:a16="http://schemas.microsoft.com/office/drawing/2014/main" id="{D22A29B2-BA0D-4DB0-A0C9-1B13B7770C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5" name="Picture 4" descr="A group of men in a workshop&#10;&#10;Description automatically generated">
            <a:extLst>
              <a:ext uri="{FF2B5EF4-FFF2-40B4-BE49-F238E27FC236}">
                <a16:creationId xmlns:a16="http://schemas.microsoft.com/office/drawing/2014/main" id="{2048183D-E3D4-5918-95E2-BA33299481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458" y="784856"/>
            <a:ext cx="2484888" cy="3313184"/>
          </a:xfrm>
          <a:prstGeom prst="rect">
            <a:avLst/>
          </a:prstGeom>
        </p:spPr>
      </p:pic>
      <p:sp>
        <p:nvSpPr>
          <p:cNvPr id="36" name="Rectangle 35">
            <a:extLst>
              <a:ext uri="{FF2B5EF4-FFF2-40B4-BE49-F238E27FC236}">
                <a16:creationId xmlns:a16="http://schemas.microsoft.com/office/drawing/2014/main" id="{5186EA8F-DC14-4678-A4B6-3FCF9C51A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6201"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9" name="Picture 8" descr="A person wearing a welding mask&#10;&#10;Description automatically generated">
            <a:extLst>
              <a:ext uri="{FF2B5EF4-FFF2-40B4-BE49-F238E27FC236}">
                <a16:creationId xmlns:a16="http://schemas.microsoft.com/office/drawing/2014/main" id="{7588CCBA-96B1-7AE9-5694-6AAF0719B6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6064" y="790241"/>
            <a:ext cx="2476811" cy="3302414"/>
          </a:xfrm>
          <a:prstGeom prst="rect">
            <a:avLst/>
          </a:prstGeom>
        </p:spPr>
      </p:pic>
      <p:sp>
        <p:nvSpPr>
          <p:cNvPr id="37" name="Rectangle 36">
            <a:extLst>
              <a:ext uri="{FF2B5EF4-FFF2-40B4-BE49-F238E27FC236}">
                <a16:creationId xmlns:a16="http://schemas.microsoft.com/office/drawing/2014/main" id="{FB5B8A9C-2504-4980-97AD-C620BE6CC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8730"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11" name="Picture 10" descr="A person wearing goggles and working on a machine&#10;&#10;Description automatically generated">
            <a:extLst>
              <a:ext uri="{FF2B5EF4-FFF2-40B4-BE49-F238E27FC236}">
                <a16:creationId xmlns:a16="http://schemas.microsoft.com/office/drawing/2014/main" id="{D293DC64-63AE-F8F4-9D24-88C131AFC697}"/>
              </a:ext>
            </a:extLst>
          </p:cNvPr>
          <p:cNvPicPr>
            <a:picLocks noChangeAspect="1"/>
          </p:cNvPicPr>
          <p:nvPr/>
        </p:nvPicPr>
        <p:blipFill>
          <a:blip r:embed="rId5">
            <a:extLst>
              <a:ext uri="{28A0092B-C50C-407E-A947-70E740481C1C}">
                <a14:useLocalDpi xmlns:a14="http://schemas.microsoft.com/office/drawing/2010/main"/>
              </a:ext>
            </a:extLst>
          </a:blip>
          <a:srcRect b="10232"/>
          <a:stretch/>
        </p:blipFill>
        <p:spPr>
          <a:xfrm>
            <a:off x="6336641" y="60589"/>
            <a:ext cx="4617747" cy="3108960"/>
          </a:xfrm>
          <a:prstGeom prst="rect">
            <a:avLst/>
          </a:prstGeom>
        </p:spPr>
      </p:pic>
      <p:pic>
        <p:nvPicPr>
          <p:cNvPr id="7" name="Picture 6" descr="A group of people working in a workshop&#10;&#10;Description automatically generated">
            <a:extLst>
              <a:ext uri="{FF2B5EF4-FFF2-40B4-BE49-F238E27FC236}">
                <a16:creationId xmlns:a16="http://schemas.microsoft.com/office/drawing/2014/main" id="{0E3B9F6F-93EF-4FA2-BE82-A295C226EDB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09845" y="3255546"/>
            <a:ext cx="4655946" cy="3491959"/>
          </a:xfrm>
          <a:prstGeom prst="rect">
            <a:avLst/>
          </a:prstGeom>
        </p:spPr>
      </p:pic>
      <p:sp>
        <p:nvSpPr>
          <p:cNvPr id="32" name="Rectangle 31">
            <a:extLst>
              <a:ext uri="{FF2B5EF4-FFF2-40B4-BE49-F238E27FC236}">
                <a16:creationId xmlns:a16="http://schemas.microsoft.com/office/drawing/2014/main" id="{AA3B4C8B-71CB-4D55-8035-D96ED6BBC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sp>
        <p:nvSpPr>
          <p:cNvPr id="34" name="Rectangle 33">
            <a:extLst>
              <a:ext uri="{FF2B5EF4-FFF2-40B4-BE49-F238E27FC236}">
                <a16:creationId xmlns:a16="http://schemas.microsoft.com/office/drawing/2014/main" id="{8035A6F7-E399-4D2C-BDA8-F0B79A1AA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latin typeface="Aptos" panose="020B0004020202020204" pitchFamily="34" charset="0"/>
            </a:endParaRPr>
          </a:p>
        </p:txBody>
      </p:sp>
      <p:sp>
        <p:nvSpPr>
          <p:cNvPr id="4" name="Rectangle 3">
            <a:extLst>
              <a:ext uri="{FF2B5EF4-FFF2-40B4-BE49-F238E27FC236}">
                <a16:creationId xmlns:a16="http://schemas.microsoft.com/office/drawing/2014/main" id="{0025B6A2-E82C-02BB-7941-B8FBDEEEE8C1}"/>
              </a:ext>
            </a:extLst>
          </p:cNvPr>
          <p:cNvSpPr/>
          <p:nvPr/>
        </p:nvSpPr>
        <p:spPr>
          <a:xfrm>
            <a:off x="616667" y="4245529"/>
            <a:ext cx="5296208" cy="192019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9B71E76B-5D3A-C3EA-EDAC-FCA2F478D442}"/>
              </a:ext>
            </a:extLst>
          </p:cNvPr>
          <p:cNvSpPr>
            <a:spLocks noGrp="1"/>
          </p:cNvSpPr>
          <p:nvPr>
            <p:ph type="title"/>
          </p:nvPr>
        </p:nvSpPr>
        <p:spPr>
          <a:xfrm>
            <a:off x="616667" y="4476750"/>
            <a:ext cx="5265489" cy="1494282"/>
          </a:xfrm>
        </p:spPr>
        <p:txBody>
          <a:bodyPr vert="horz" lIns="91440" tIns="45720" rIns="91440" bIns="45720" rtlCol="0" anchor="b">
            <a:noAutofit/>
          </a:bodyPr>
          <a:lstStyle/>
          <a:p>
            <a:pPr algn="ctr"/>
            <a:r>
              <a:rPr lang="en-US" sz="5200" dirty="0">
                <a:solidFill>
                  <a:schemeClr val="bg1"/>
                </a:solidFill>
              </a:rPr>
              <a:t>CTE Building</a:t>
            </a:r>
          </a:p>
        </p:txBody>
      </p:sp>
    </p:spTree>
    <p:extLst>
      <p:ext uri="{BB962C8B-B14F-4D97-AF65-F5344CB8AC3E}">
        <p14:creationId xmlns:p14="http://schemas.microsoft.com/office/powerpoint/2010/main" val="3989948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with a bird on it&#10;&#10;Description automatically generated">
            <a:extLst>
              <a:ext uri="{FF2B5EF4-FFF2-40B4-BE49-F238E27FC236}">
                <a16:creationId xmlns:a16="http://schemas.microsoft.com/office/drawing/2014/main" id="{E2C5290A-A6BE-27EF-7445-EA9B67B9B1C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809590" y="434367"/>
            <a:ext cx="4560223" cy="5903201"/>
          </a:xfrm>
        </p:spPr>
      </p:pic>
      <p:sp>
        <p:nvSpPr>
          <p:cNvPr id="3" name="Title 1">
            <a:extLst>
              <a:ext uri="{FF2B5EF4-FFF2-40B4-BE49-F238E27FC236}">
                <a16:creationId xmlns:a16="http://schemas.microsoft.com/office/drawing/2014/main" id="{7FAE8B14-8B1F-FF85-0930-3747F5A4E8B7}"/>
              </a:ext>
            </a:extLst>
          </p:cNvPr>
          <p:cNvSpPr txBox="1">
            <a:spLocks/>
          </p:cNvSpPr>
          <p:nvPr/>
        </p:nvSpPr>
        <p:spPr>
          <a:xfrm>
            <a:off x="1125967" y="1039638"/>
            <a:ext cx="5274833" cy="344630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Congenial Black" panose="02000503040000020004" pitchFamily="2" charset="0"/>
                <a:ea typeface="+mj-ea"/>
                <a:cs typeface="+mj-cs"/>
              </a:defRPr>
            </a:lvl1pPr>
          </a:lstStyle>
          <a:p>
            <a:r>
              <a:rPr lang="en-US" dirty="0"/>
              <a:t>Number of Students who Attended Classes in the Ag Building</a:t>
            </a:r>
          </a:p>
        </p:txBody>
      </p:sp>
    </p:spTree>
    <p:extLst>
      <p:ext uri="{BB962C8B-B14F-4D97-AF65-F5344CB8AC3E}">
        <p14:creationId xmlns:p14="http://schemas.microsoft.com/office/powerpoint/2010/main" val="1227869705"/>
      </p:ext>
    </p:extLst>
  </p:cSld>
  <p:clrMapOvr>
    <a:masterClrMapping/>
  </p:clrMapOvr>
</p:sld>
</file>

<file path=ppt/theme/theme1.xml><?xml version="1.0" encoding="utf-8"?>
<a:theme xmlns:a="http://schemas.openxmlformats.org/drawingml/2006/main" name="Retrospect">
  <a:themeElements>
    <a:clrScheme name="Custom 6">
      <a:dk1>
        <a:srgbClr val="4E4A4A"/>
      </a:dk1>
      <a:lt1>
        <a:sysClr val="window" lastClr="FFFFFF"/>
      </a:lt1>
      <a:dk2>
        <a:srgbClr val="696464"/>
      </a:dk2>
      <a:lt2>
        <a:srgbClr val="E9E5DC"/>
      </a:lt2>
      <a:accent1>
        <a:srgbClr val="FF0000"/>
      </a:accent1>
      <a:accent2>
        <a:srgbClr val="DA002A"/>
      </a:accent2>
      <a:accent3>
        <a:srgbClr val="FFFF00"/>
      </a:accent3>
      <a:accent4>
        <a:srgbClr val="002060"/>
      </a:accent4>
      <a:accent5>
        <a:srgbClr val="808080"/>
      </a:accent5>
      <a:accent6>
        <a:srgbClr val="003399"/>
      </a:accent6>
      <a:hlink>
        <a:srgbClr val="A50021"/>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9677</TotalTime>
  <Words>2604</Words>
  <Application>Microsoft Office PowerPoint</Application>
  <PresentationFormat>Widescreen</PresentationFormat>
  <Paragraphs>375</Paragraphs>
  <Slides>54</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Congenial Black</vt:lpstr>
      <vt:lpstr>Wingdings 3</vt:lpstr>
      <vt:lpstr>Fave Script Bold Pro</vt:lpstr>
      <vt:lpstr>Calibri</vt:lpstr>
      <vt:lpstr>Aptos Black</vt:lpstr>
      <vt:lpstr>Aptos</vt:lpstr>
      <vt:lpstr>Aptos Narrow</vt:lpstr>
      <vt:lpstr>Wingdings</vt:lpstr>
      <vt:lpstr>Retrospect</vt:lpstr>
      <vt:lpstr>Bond Information Meeting </vt:lpstr>
      <vt:lpstr>Meeting Objectives</vt:lpstr>
      <vt:lpstr>Process</vt:lpstr>
      <vt:lpstr>Facility Needs Process and Timeline</vt:lpstr>
      <vt:lpstr>Facility Needs</vt:lpstr>
      <vt:lpstr>PowerPoint Presentation</vt:lpstr>
      <vt:lpstr>Enrollment Trends</vt:lpstr>
      <vt:lpstr>CTE Building</vt:lpstr>
      <vt:lpstr>PowerPoint Presentation</vt:lpstr>
      <vt:lpstr>PowerPoint Presentation</vt:lpstr>
      <vt:lpstr>Career and Technical  Education Building</vt:lpstr>
      <vt:lpstr>Courses offered in the new Career and Technical Education Building</vt:lpstr>
      <vt:lpstr>PowerPoint Presentation</vt:lpstr>
      <vt:lpstr>PowerPoint Presentation</vt:lpstr>
      <vt:lpstr>PowerPoint Presentation</vt:lpstr>
      <vt:lpstr>Randolph High School</vt:lpstr>
      <vt:lpstr>      Structural Repairs and Roofing</vt:lpstr>
      <vt:lpstr>Air Conditioning</vt:lpstr>
      <vt:lpstr>Elementary School</vt:lpstr>
      <vt:lpstr>Elementary School</vt:lpstr>
      <vt:lpstr>Elementary Upgrades</vt:lpstr>
      <vt:lpstr>PowerPoint Presentation</vt:lpstr>
      <vt:lpstr>PowerPoint Presentation</vt:lpstr>
      <vt:lpstr>PowerPoint Presentation</vt:lpstr>
      <vt:lpstr>Project Cost Estimates</vt:lpstr>
      <vt:lpstr>Financial  Information</vt:lpstr>
      <vt:lpstr>District Financial Information</vt:lpstr>
      <vt:lpstr>District Financial Information</vt:lpstr>
      <vt:lpstr>Bond Issue Impact </vt:lpstr>
      <vt:lpstr>Tax Calculators</vt:lpstr>
      <vt:lpstr>2023/24 Fiscal Year  Area Levy Comparison</vt:lpstr>
      <vt:lpstr>PowerPoint Presentation</vt:lpstr>
      <vt:lpstr>2023/24 Fiscal Year  Tax Request Comparison</vt:lpstr>
      <vt:lpstr>2023/24 Fiscal Year Area Per Pupil Cost </vt:lpstr>
      <vt:lpstr>PowerPoint Presentation</vt:lpstr>
      <vt:lpstr>PowerPoint Presentation</vt:lpstr>
      <vt:lpstr>How can we be sure this can be built for the amount budgeted?</vt:lpstr>
      <vt:lpstr>How will construction impact student learning?</vt:lpstr>
      <vt:lpstr>How will the district address other needs not included in the bond issue?</vt:lpstr>
      <vt:lpstr>What if the bond fails?</vt:lpstr>
      <vt:lpstr>Public Q&amp;A</vt:lpstr>
      <vt:lpstr>Supplemental Slides</vt:lpstr>
      <vt:lpstr>Tax Implications: One Example</vt:lpstr>
      <vt:lpstr>Secure Main Entrance</vt:lpstr>
      <vt:lpstr>Serving Kitchen Addition</vt:lpstr>
      <vt:lpstr>HVAC System Replacement</vt:lpstr>
      <vt:lpstr>Electrical Upgrades</vt:lpstr>
      <vt:lpstr>Lighting Upgrades</vt:lpstr>
      <vt:lpstr>Fire Sprinklers</vt:lpstr>
      <vt:lpstr>Corridor Ceilings</vt:lpstr>
      <vt:lpstr>Windows</vt:lpstr>
      <vt:lpstr>Restroom Renovations</vt:lpstr>
      <vt:lpstr>Restroom Renovations, cont.</vt:lpstr>
      <vt:lpstr>Restroom Renovations, cont.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Randolph Public Schools</dc:title>
  <dc:creator>Buchanan, Tobin</dc:creator>
  <cp:lastModifiedBy>Tina Nordhues</cp:lastModifiedBy>
  <cp:revision>45</cp:revision>
  <cp:lastPrinted>2024-10-02T16:32:01Z</cp:lastPrinted>
  <dcterms:created xsi:type="dcterms:W3CDTF">2024-06-20T19:08:25Z</dcterms:created>
  <dcterms:modified xsi:type="dcterms:W3CDTF">2024-10-10T13:13:14Z</dcterms:modified>
</cp:coreProperties>
</file>