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49" r:id="rId5"/>
    <p:sldId id="379" r:id="rId6"/>
    <p:sldId id="384" r:id="rId7"/>
    <p:sldId id="382" r:id="rId8"/>
    <p:sldId id="363" r:id="rId9"/>
    <p:sldId id="356" r:id="rId10"/>
    <p:sldId id="38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7A38B4C-5AAF-4954-905D-8E96BC907D62}">
          <p14:sldIdLst>
            <p14:sldId id="349"/>
            <p14:sldId id="379"/>
            <p14:sldId id="384"/>
            <p14:sldId id="382"/>
            <p14:sldId id="363"/>
            <p14:sldId id="356"/>
            <p14:sldId id="3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8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33"/>
    <a:srgbClr val="066A20"/>
    <a:srgbClr val="4AAA42"/>
    <a:srgbClr val="066A3B"/>
    <a:srgbClr val="066A0B"/>
    <a:srgbClr val="07730C"/>
    <a:srgbClr val="007A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020" y="102"/>
      </p:cViewPr>
      <p:guideLst>
        <p:guide orient="horz" pos="720"/>
        <p:guide pos="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B65E-4885-421F-A53E-8D39683FEDF2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7FA0-C339-47D3-BB5D-8EBEA79EA3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710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AD39B-6CC0-4367-8653-182AB895C33C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BEA5F-8D23-447A-8E2B-093B1E900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6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749" y="391085"/>
            <a:ext cx="5186251" cy="57262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0306"/>
            <a:ext cx="7772400" cy="1470025"/>
          </a:xfrm>
        </p:spPr>
        <p:txBody>
          <a:bodyPr anchor="b" anchorCtr="0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5013D5F8-82F5-4C3E-9885-B49A1F00C723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5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A10DDA97-0618-4CA9-8847-B0375D79571F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2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3D8E936E-DE36-440F-B962-C128C41971F1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658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00B20054-B6DA-4B70-A233-5450E5EA6EE7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59189F5F-664D-48AE-9854-4C70082F97EE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22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7DDF5CAE-9E0A-436D-BAF9-DA10E009857E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6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830C8115-69BB-4C6A-BE10-A3CCDD5CFA88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9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E3BC126E-6075-4751-A53E-1F52E4557C8F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47380B86-B9B6-4BF4-B49F-722C21EC3928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3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9C1C9EAE-3A5A-4C27-BD80-34475381FD15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37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408737"/>
            <a:ext cx="990600" cy="365125"/>
          </a:xfrm>
          <a:prstGeom prst="rect">
            <a:avLst/>
          </a:prstGeom>
        </p:spPr>
        <p:txBody>
          <a:bodyPr/>
          <a:lstStyle/>
          <a:p>
            <a:fld id="{07F9F86A-AD17-4A63-A05C-308938F52E44}" type="datetime1">
              <a:rPr lang="en-US" smtClean="0"/>
              <a:t>4/19/2024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3000" y="6188677"/>
            <a:ext cx="5486400" cy="5851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4AA8-679F-4B2E-A3EB-A3586F0A3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4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17336"/>
            <a:ext cx="9144000" cy="740664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9698"/>
            <a:ext cx="8229600" cy="4920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876" y="6305105"/>
            <a:ext cx="3898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B0D4AA8-679F-4B2E-A3EB-A3586F0A30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33">
            <a:extLst>
              <a:ext uri="{FF2B5EF4-FFF2-40B4-BE49-F238E27FC236}">
                <a16:creationId xmlns:a16="http://schemas.microsoft.com/office/drawing/2014/main" id="{A799E7F7-7783-1FE6-CDAF-F0CB7C9BFC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6226434"/>
            <a:ext cx="207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73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66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District Financial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0650" indent="0">
              <a:buNone/>
            </a:pPr>
            <a:r>
              <a:rPr lang="en-US" altLang="en-US" dirty="0"/>
              <a:t>2023-4 Valuation			$798,574,991</a:t>
            </a:r>
          </a:p>
          <a:p>
            <a:pPr marL="120650" indent="0">
              <a:buNone/>
            </a:pPr>
            <a:r>
              <a:rPr lang="en-US" altLang="en-US" dirty="0"/>
              <a:t>Tax Revenue Per Cent		$         79,857</a:t>
            </a:r>
          </a:p>
          <a:p>
            <a:pPr marL="120650" indent="0">
              <a:buNone/>
            </a:pPr>
            <a:endParaRPr lang="en-US" altLang="en-US" dirty="0"/>
          </a:p>
          <a:p>
            <a:pPr marL="120650" indent="0">
              <a:buNone/>
            </a:pPr>
            <a:r>
              <a:rPr lang="en-US" altLang="en-US" dirty="0"/>
              <a:t>2023-24 Levy:</a:t>
            </a:r>
          </a:p>
          <a:p>
            <a:pPr marL="120650" indent="0">
              <a:buNone/>
            </a:pPr>
            <a:r>
              <a:rPr lang="en-US" altLang="en-US" dirty="0"/>
              <a:t>	General			         .406026</a:t>
            </a:r>
          </a:p>
          <a:p>
            <a:pPr marL="120650" indent="0">
              <a:buNone/>
            </a:pPr>
            <a:r>
              <a:rPr lang="en-US" altLang="en-US" dirty="0"/>
              <a:t>	Building			         .012649</a:t>
            </a:r>
          </a:p>
          <a:p>
            <a:pPr marL="120650" indent="0">
              <a:buNone/>
            </a:pPr>
            <a:r>
              <a:rPr lang="en-US" altLang="en-US" dirty="0"/>
              <a:t>	Bond			         	         </a:t>
            </a:r>
            <a:r>
              <a:rPr lang="en-US" altLang="en-US" u="sng" dirty="0"/>
              <a:t>.000000</a:t>
            </a:r>
          </a:p>
          <a:p>
            <a:pPr marL="120650" indent="0">
              <a:buNone/>
            </a:pPr>
            <a:r>
              <a:rPr lang="en-US" altLang="en-US" dirty="0"/>
              <a:t>	Total		                            .418675</a:t>
            </a:r>
          </a:p>
          <a:p>
            <a:pPr marL="12065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3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Area Levy Comparison-2023/24 Fiscal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0650" indent="0">
              <a:buNone/>
            </a:pPr>
            <a:r>
              <a:rPr lang="en-US" altLang="en-US" sz="2600" dirty="0"/>
              <a:t>Wayne Community Schools			1.019535</a:t>
            </a:r>
          </a:p>
          <a:p>
            <a:pPr marL="120650" indent="0">
              <a:buNone/>
            </a:pPr>
            <a:r>
              <a:rPr lang="en-US" altLang="en-US" sz="2600" dirty="0" err="1"/>
              <a:t>Winside</a:t>
            </a:r>
            <a:r>
              <a:rPr lang="en-US" altLang="en-US" sz="2600" dirty="0"/>
              <a:t> Public Schools				0.860691</a:t>
            </a:r>
          </a:p>
          <a:p>
            <a:pPr marL="120650" indent="0">
              <a:buNone/>
            </a:pPr>
            <a:r>
              <a:rPr lang="en-US" altLang="en-US" sz="2600" dirty="0" err="1"/>
              <a:t>Wausa</a:t>
            </a:r>
            <a:r>
              <a:rPr lang="en-US" altLang="en-US" sz="2600" dirty="0"/>
              <a:t> Public Schools				0.850940</a:t>
            </a:r>
          </a:p>
          <a:p>
            <a:pPr marL="120650" indent="0">
              <a:buNone/>
            </a:pPr>
            <a:r>
              <a:rPr lang="en-US" altLang="en-US" sz="2600" dirty="0"/>
              <a:t>Pierce Public Schools				0.823448</a:t>
            </a:r>
          </a:p>
          <a:p>
            <a:pPr marL="120650" indent="0">
              <a:buNone/>
            </a:pPr>
            <a:r>
              <a:rPr lang="en-US" altLang="en-US" sz="2600" dirty="0"/>
              <a:t>LCC Public Schools				0.792679</a:t>
            </a:r>
          </a:p>
          <a:p>
            <a:pPr marL="120650" indent="0">
              <a:buNone/>
            </a:pPr>
            <a:r>
              <a:rPr lang="en-US" altLang="en-US" sz="2600" dirty="0"/>
              <a:t>Osmond Public Schools				0.733131</a:t>
            </a:r>
          </a:p>
          <a:p>
            <a:pPr marL="120650" indent="0">
              <a:buNone/>
            </a:pPr>
            <a:r>
              <a:rPr lang="en-US" altLang="en-US" sz="2600" dirty="0"/>
              <a:t>Allen Consolidated Schools			0.647255</a:t>
            </a:r>
          </a:p>
          <a:p>
            <a:pPr marL="120650" indent="0">
              <a:buNone/>
            </a:pPr>
            <a:r>
              <a:rPr lang="en-US" altLang="en-US" sz="2600" dirty="0"/>
              <a:t>Hartington Newcastle PS			0.495307</a:t>
            </a:r>
          </a:p>
          <a:p>
            <a:pPr marL="120650" indent="0">
              <a:buNone/>
            </a:pPr>
            <a:r>
              <a:rPr lang="en-US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Randolph Public Schools			0.418675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5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B51F0-4413-4C2A-13A2-77785274B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A537-51A5-70CC-B5CB-64A771B6C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Area Per Pupil Cost -2023/24 Fiscal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04F73-0811-DCD3-992B-00FA44992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20650" indent="0">
              <a:buNone/>
            </a:pPr>
            <a:r>
              <a:rPr lang="en-US" altLang="en-US" dirty="0"/>
              <a:t>Allen Consolidated Schools			$30,394</a:t>
            </a:r>
          </a:p>
          <a:p>
            <a:pPr marL="120650" indent="0">
              <a:buNone/>
            </a:pPr>
            <a:r>
              <a:rPr lang="en-US" altLang="en-US" dirty="0"/>
              <a:t>LCC Public Schools				$26,719</a:t>
            </a:r>
          </a:p>
          <a:p>
            <a:pPr marL="120650" indent="0">
              <a:buNone/>
            </a:pPr>
            <a:r>
              <a:rPr lang="en-US" altLang="en-US" dirty="0"/>
              <a:t>Osmond Public Schools				$25,728</a:t>
            </a:r>
          </a:p>
          <a:p>
            <a:pPr marL="120650" indent="0">
              <a:buNone/>
            </a:pPr>
            <a:r>
              <a:rPr lang="en-US" altLang="en-US" dirty="0" err="1"/>
              <a:t>Wausa</a:t>
            </a:r>
            <a:r>
              <a:rPr lang="en-US" altLang="en-US" dirty="0"/>
              <a:t> Public Schools				$21,931</a:t>
            </a:r>
          </a:p>
          <a:p>
            <a:pPr marL="120650" indent="0">
              <a:buNone/>
            </a:pPr>
            <a:r>
              <a:rPr lang="en-US" altLang="en-US" dirty="0" err="1"/>
              <a:t>Winside</a:t>
            </a:r>
            <a:r>
              <a:rPr lang="en-US" altLang="en-US" dirty="0"/>
              <a:t> Public Schools				$21,900</a:t>
            </a:r>
          </a:p>
          <a:p>
            <a:pPr marL="120650" indent="0">
              <a:buNone/>
            </a:pP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Randolph Public Schools			$21,661</a:t>
            </a:r>
          </a:p>
          <a:p>
            <a:pPr marL="120650" indent="0">
              <a:buNone/>
            </a:pPr>
            <a:r>
              <a:rPr lang="en-US" altLang="en-US" dirty="0"/>
              <a:t>Hartington Newcastle PS			$20,936</a:t>
            </a:r>
          </a:p>
          <a:p>
            <a:pPr marL="120650" indent="0">
              <a:buNone/>
            </a:pPr>
            <a:r>
              <a:rPr lang="en-US" altLang="en-US" dirty="0"/>
              <a:t>Pierce Public Schools				$15,526</a:t>
            </a:r>
          </a:p>
          <a:p>
            <a:pPr marL="120650" indent="0">
              <a:buNone/>
            </a:pPr>
            <a:r>
              <a:rPr lang="en-US" altLang="en-US" dirty="0"/>
              <a:t>Wayne Community Schools			$14,005</a:t>
            </a:r>
          </a:p>
          <a:p>
            <a:pPr marL="120650" indent="0">
              <a:buNone/>
            </a:pPr>
            <a:endParaRPr lang="en-US" altLang="en-US" dirty="0"/>
          </a:p>
          <a:p>
            <a:pPr marL="120650" indent="0">
              <a:buNone/>
            </a:pPr>
            <a:r>
              <a:rPr lang="en-US" altLang="en-US" sz="1600" dirty="0"/>
              <a:t>*State Average -$16,213</a:t>
            </a:r>
          </a:p>
          <a:p>
            <a:pPr marL="120650" indent="0">
              <a:buNone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1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Special Building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10600" cy="4565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End of fiscal year </a:t>
            </a:r>
            <a:r>
              <a:rPr lang="en-US" sz="2800" b="1" dirty="0"/>
              <a:t>SBF Balance	$</a:t>
            </a:r>
            <a:r>
              <a:rPr lang="en-US" b="1" dirty="0"/>
              <a:t>1,100,000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	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Annual SBF Revenues		$   101,000</a:t>
            </a:r>
          </a:p>
          <a:p>
            <a:pPr marL="0" indent="0">
              <a:buNone/>
            </a:pPr>
            <a:r>
              <a:rPr lang="en-US" sz="2800" b="1" dirty="0"/>
              <a:t>LB 243 Revenue Growth		$   155,700 (3%)</a:t>
            </a:r>
          </a:p>
          <a:p>
            <a:pPr marL="0" indent="0">
              <a:buNone/>
            </a:pPr>
            <a:r>
              <a:rPr lang="en-US" sz="2800" b="1" dirty="0"/>
              <a:t>						$   464,290 (BOE)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SBF can only grow if additional revenues aren’t needed for General Fund due to LB 243.</a:t>
            </a:r>
          </a:p>
        </p:txBody>
      </p:sp>
    </p:spTree>
    <p:extLst>
      <p:ext uri="{BB962C8B-B14F-4D97-AF65-F5344CB8AC3E}">
        <p14:creationId xmlns:p14="http://schemas.microsoft.com/office/powerpoint/2010/main" val="78592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06199">
              <a:defRPr/>
            </a:pPr>
            <a:r>
              <a:rPr lang="en-US" sz="3000" dirty="0"/>
              <a:t>Lease Purchase: Financial Implications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20898" y="1428750"/>
            <a:ext cx="8165902" cy="4972348"/>
          </a:xfrm>
        </p:spPr>
        <p:txBody>
          <a:bodyPr/>
          <a:lstStyle/>
          <a:p>
            <a:pPr marL="113109" indent="0" defTabSz="906199">
              <a:buNone/>
              <a:defRPr/>
            </a:pPr>
            <a:r>
              <a:rPr lang="en-US" altLang="en-US" sz="2625" dirty="0">
                <a:ea typeface="MS PGothic" panose="020B0600070205080204" pitchFamily="34" charset="-128"/>
              </a:rPr>
              <a:t>Maturity Length			                    7 years</a:t>
            </a:r>
          </a:p>
          <a:p>
            <a:pPr marL="113109" indent="0" defTabSz="906199">
              <a:buNone/>
              <a:defRPr/>
            </a:pPr>
            <a:r>
              <a:rPr lang="en-US" altLang="en-US" sz="2625" dirty="0">
                <a:ea typeface="MS PGothic" panose="020B0600070205080204" pitchFamily="34" charset="-128"/>
              </a:rPr>
              <a:t>Current interest rates 		                    4.75%</a:t>
            </a:r>
          </a:p>
          <a:p>
            <a:pPr marL="113109" indent="0" defTabSz="906199">
              <a:buNone/>
              <a:defRPr/>
            </a:pPr>
            <a:r>
              <a:rPr lang="en-US" altLang="en-US" sz="2625" dirty="0">
                <a:ea typeface="MS PGothic" panose="020B0600070205080204" pitchFamily="34" charset="-128"/>
              </a:rPr>
              <a:t>Levy Impact			        		2.0 cents  per/million</a:t>
            </a:r>
          </a:p>
          <a:p>
            <a:pPr marL="113109" indent="0" defTabSz="906199">
              <a:buNone/>
              <a:defRPr/>
            </a:pPr>
            <a:endParaRPr lang="en-US" altLang="en-US" sz="2625" dirty="0">
              <a:ea typeface="MS PGothic" panose="020B0600070205080204" pitchFamily="34" charset="-128"/>
            </a:endParaRPr>
          </a:p>
          <a:p>
            <a:pPr marL="113109" indent="0" defTabSz="906199">
              <a:buNone/>
              <a:defRPr/>
            </a:pPr>
            <a:endParaRPr lang="en-US" altLang="en-US" sz="2625" dirty="0">
              <a:ea typeface="MS PGothic" panose="020B0600070205080204" pitchFamily="34" charset="-128"/>
            </a:endParaRPr>
          </a:p>
          <a:p>
            <a:pPr marL="0" indent="0" defTabSz="906199">
              <a:buNone/>
              <a:defRPr/>
            </a:pPr>
            <a:r>
              <a:rPr lang="en-US" altLang="en-US" sz="2625" b="1" dirty="0">
                <a:ea typeface="MS PGothic" panose="020B0600070205080204" pitchFamily="34" charset="-128"/>
              </a:rPr>
              <a:t>An estimated lease purchase project would probably be maxed out at around </a:t>
            </a:r>
            <a:r>
              <a:rPr lang="en-US" altLang="en-US" sz="262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Gothic" panose="020B0600070205080204" pitchFamily="34" charset="-128"/>
              </a:rPr>
              <a:t>$1,000,000 </a:t>
            </a:r>
            <a:r>
              <a:rPr lang="en-US" altLang="en-US" sz="2625" b="1" dirty="0">
                <a:ea typeface="MS PGothic" panose="020B0600070205080204" pitchFamily="34" charset="-128"/>
              </a:rPr>
              <a:t>due to debt service limitations and need for General Fund flexibility.</a:t>
            </a:r>
            <a:endParaRPr lang="en-US" altLang="en-US" sz="2625" b="1" dirty="0">
              <a:solidFill>
                <a:srgbClr val="FF0000"/>
              </a:solidFill>
              <a:ea typeface="MS PGothic" panose="020B0600070205080204" pitchFamily="34" charset="-128"/>
            </a:endParaRPr>
          </a:p>
          <a:p>
            <a:pPr marL="113109" indent="0">
              <a:buNone/>
              <a:defRPr/>
            </a:pPr>
            <a:endParaRPr lang="en-US" altLang="en-US" sz="2625" dirty="0"/>
          </a:p>
        </p:txBody>
      </p:sp>
    </p:spTree>
    <p:extLst>
      <p:ext uri="{BB962C8B-B14F-4D97-AF65-F5344CB8AC3E}">
        <p14:creationId xmlns:p14="http://schemas.microsoft.com/office/powerpoint/2010/main" val="340144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FE257-A51F-4BEF-8D9D-473E47882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Issue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A989D-E368-4859-86D1-D24F03A01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Levy outside the 1.05 statutory limit/LB 243 limit</a:t>
            </a:r>
          </a:p>
          <a:p>
            <a:r>
              <a:rPr lang="en-US" dirty="0"/>
              <a:t>Monetizes all funds for immediate construction</a:t>
            </a:r>
          </a:p>
          <a:p>
            <a:r>
              <a:rPr lang="en-US" dirty="0"/>
              <a:t>Levy impact would be for longer and total P &amp; I higher with bond issue than other options</a:t>
            </a:r>
          </a:p>
          <a:p>
            <a:r>
              <a:rPr lang="en-US" dirty="0"/>
              <a:t>Annual levy/tax impact lower with bond issue</a:t>
            </a:r>
          </a:p>
          <a:p>
            <a:r>
              <a:rPr lang="en-US" dirty="0"/>
              <a:t>Ag land at 50% of market value for bond issue</a:t>
            </a: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Requires a majority approval of registered voters residing in District.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490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FE257-A51F-4BEF-8D9D-473E47882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Issue (Preliminary)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A989D-E368-4859-86D1-D24F03A01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$1,000,000 Bond Issue @ 20 years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LB2 Valuation  			$626,868,490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Bond Yield				4.30%-4.50%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Levy Impact				1.2 cents</a:t>
            </a: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$100,000 of property		$12/per year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Irrigated Acre			$0.49/per year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Irrigated Quarter			$80/per year</a:t>
            </a:r>
          </a:p>
        </p:txBody>
      </p:sp>
    </p:spTree>
    <p:extLst>
      <p:ext uri="{BB962C8B-B14F-4D97-AF65-F5344CB8AC3E}">
        <p14:creationId xmlns:p14="http://schemas.microsoft.com/office/powerpoint/2010/main" val="293343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4d24671-2cd2-48a1-8546-e9e3defe200c" xsi:nil="true"/>
    <TaxCatchAll xmlns="52e3d5da-8123-4b10-8f59-cdfa7535128b" xsi:nil="true"/>
    <lcf76f155ced4ddcb4097134ff3c332f xmlns="c4d24671-2cd2-48a1-8546-e9e3defe200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732447E0862E4290458D83950E865F" ma:contentTypeVersion="11" ma:contentTypeDescription="Create a new document." ma:contentTypeScope="" ma:versionID="e98fad4e40cf1af583cf0d2d19643100">
  <xsd:schema xmlns:xsd="http://www.w3.org/2001/XMLSchema" xmlns:xs="http://www.w3.org/2001/XMLSchema" xmlns:p="http://schemas.microsoft.com/office/2006/metadata/properties" xmlns:ns2="c4d24671-2cd2-48a1-8546-e9e3defe200c" xmlns:ns3="52e3d5da-8123-4b10-8f59-cdfa7535128b" targetNamespace="http://schemas.microsoft.com/office/2006/metadata/properties" ma:root="true" ma:fieldsID="f8b9c9305fe4082166807ad1f366f229" ns2:_="" ns3:_="">
    <xsd:import namespace="c4d24671-2cd2-48a1-8546-e9e3defe200c"/>
    <xsd:import namespace="52e3d5da-8123-4b10-8f59-cdfa7535128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d24671-2cd2-48a1-8546-e9e3defe200c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1b7e4dd0-536e-4970-99d0-8270ee3d98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7" nillable="true" ma:displayName="Category" ma:format="Dropdown" ma:internalName="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ponsorships &amp; Events"/>
                    <xsd:enumeration value="PR, Advertising &amp; Social Media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e3d5da-8123-4b10-8f59-cdfa7535128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d6ddc5c-653e-4318-bfa1-083247a39593}" ma:internalName="TaxCatchAll" ma:showField="CatchAllData" ma:web="52e3d5da-8123-4b10-8f59-cdfa75351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F3F204-8B8A-479E-B394-A5136E5CBE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748320-75A5-441E-BA3A-ECD15E368520}">
  <ds:schemaRefs>
    <ds:schemaRef ds:uri="http://purl.org/dc/dcmitype/"/>
    <ds:schemaRef ds:uri="http://schemas.microsoft.com/office/infopath/2007/PartnerControls"/>
    <ds:schemaRef ds:uri="52e3d5da-8123-4b10-8f59-cdfa7535128b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c4d24671-2cd2-48a1-8546-e9e3defe200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5140F86-7928-4925-A356-59E3958D8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d24671-2cd2-48a1-8546-e9e3defe200c"/>
    <ds:schemaRef ds:uri="52e3d5da-8123-4b10-8f59-cdfa75351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12686</TotalTime>
  <Words>471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Wingdings</vt:lpstr>
      <vt:lpstr>Office Theme</vt:lpstr>
      <vt:lpstr>District Financial Information</vt:lpstr>
      <vt:lpstr>Area Levy Comparison-2023/24 Fiscal Year</vt:lpstr>
      <vt:lpstr>Area Per Pupil Cost -2023/24 Fiscal Year</vt:lpstr>
      <vt:lpstr>Special Building Fund</vt:lpstr>
      <vt:lpstr>Lease Purchase: Financial Implications</vt:lpstr>
      <vt:lpstr>Bond Issue </vt:lpstr>
      <vt:lpstr>Bond Issue (Preliminary)</vt:lpstr>
    </vt:vector>
  </TitlesOfParts>
  <Company>First National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- FNBO Dual Logo - Back to Basics - 4x3</dc:title>
  <dc:creator>Boswell, Todd</dc:creator>
  <cp:lastModifiedBy>Tina Nordhues</cp:lastModifiedBy>
  <cp:revision>605</cp:revision>
  <cp:lastPrinted>2017-05-04T18:57:00Z</cp:lastPrinted>
  <dcterms:created xsi:type="dcterms:W3CDTF">2015-01-15T15:23:10Z</dcterms:created>
  <dcterms:modified xsi:type="dcterms:W3CDTF">2024-04-19T14:08:26Z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0x010100E6732447E0862E4290458D83950E865F</vt:lpwstr>
  </property>
  <property fmtid="{D5CDD505-2E9C-101B-9397-08002B2CF9AE}" pid="3" name="Order">
    <vt:r8>8800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