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4" r:id="rId1"/>
  </p:sldMasterIdLst>
  <p:notesMasterIdLst>
    <p:notesMasterId r:id="rId34"/>
  </p:notesMasterIdLst>
  <p:sldIdLst>
    <p:sldId id="256" r:id="rId2"/>
    <p:sldId id="257" r:id="rId3"/>
    <p:sldId id="346" r:id="rId4"/>
    <p:sldId id="348" r:id="rId5"/>
    <p:sldId id="411" r:id="rId6"/>
    <p:sldId id="412" r:id="rId7"/>
    <p:sldId id="440" r:id="rId8"/>
    <p:sldId id="399" r:id="rId9"/>
    <p:sldId id="373" r:id="rId10"/>
    <p:sldId id="374" r:id="rId11"/>
    <p:sldId id="372" r:id="rId12"/>
    <p:sldId id="377" r:id="rId13"/>
    <p:sldId id="375" r:id="rId14"/>
    <p:sldId id="363" r:id="rId15"/>
    <p:sldId id="364" r:id="rId16"/>
    <p:sldId id="405" r:id="rId17"/>
    <p:sldId id="382" r:id="rId18"/>
    <p:sldId id="381" r:id="rId19"/>
    <p:sldId id="390" r:id="rId20"/>
    <p:sldId id="406" r:id="rId21"/>
    <p:sldId id="391" r:id="rId22"/>
    <p:sldId id="407" r:id="rId23"/>
    <p:sldId id="394" r:id="rId24"/>
    <p:sldId id="408" r:id="rId25"/>
    <p:sldId id="389" r:id="rId26"/>
    <p:sldId id="352" r:id="rId27"/>
    <p:sldId id="263" r:id="rId28"/>
    <p:sldId id="419" r:id="rId29"/>
    <p:sldId id="420" r:id="rId30"/>
    <p:sldId id="421" r:id="rId31"/>
    <p:sldId id="422" r:id="rId32"/>
    <p:sldId id="441" r:id="rId33"/>
  </p:sldIdLst>
  <p:sldSz cx="12192000" cy="6858000"/>
  <p:notesSz cx="6858000" cy="9144000"/>
  <p:embeddedFontLst>
    <p:embeddedFont>
      <p:font typeface="Congenial Black" panose="02000503040000020004" pitchFamily="2" charset="0"/>
      <p:bold r:id="rId35"/>
      <p:boldItalic r:id="rId36"/>
    </p:embeddedFont>
    <p:embeddedFont>
      <p:font typeface="Fave Script Bold Pro" pitchFamily="2" charset="0"/>
      <p:bold r:id="rId37"/>
    </p:embeddedFont>
    <p:embeddedFont>
      <p:font typeface="Stencil" panose="040409050D0802020404" pitchFamily="82" charset="0"/>
      <p:regular r:id="rId38"/>
    </p:embeddedFont>
    <p:embeddedFont>
      <p:font typeface="Wingdings 3" panose="05040102010807070707" pitchFamily="18" charset="2"/>
      <p:regular r:id="rId3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C3B9A05-0985-46D6-AD66-0D0ED1B70F51}">
          <p14:sldIdLst>
            <p14:sldId id="256"/>
            <p14:sldId id="257"/>
            <p14:sldId id="346"/>
            <p14:sldId id="348"/>
            <p14:sldId id="411"/>
            <p14:sldId id="412"/>
            <p14:sldId id="440"/>
            <p14:sldId id="399"/>
            <p14:sldId id="373"/>
            <p14:sldId id="374"/>
            <p14:sldId id="372"/>
            <p14:sldId id="377"/>
            <p14:sldId id="375"/>
            <p14:sldId id="363"/>
            <p14:sldId id="364"/>
            <p14:sldId id="405"/>
            <p14:sldId id="382"/>
            <p14:sldId id="381"/>
            <p14:sldId id="390"/>
            <p14:sldId id="406"/>
            <p14:sldId id="391"/>
            <p14:sldId id="407"/>
            <p14:sldId id="394"/>
            <p14:sldId id="408"/>
            <p14:sldId id="389"/>
            <p14:sldId id="352"/>
            <p14:sldId id="263"/>
            <p14:sldId id="419"/>
            <p14:sldId id="420"/>
            <p14:sldId id="421"/>
            <p14:sldId id="422"/>
          </p14:sldIdLst>
        </p14:section>
        <p14:section name="Default Section" id="{57A38B4C-5AAF-4954-905D-8E96BC907D62}">
          <p14:sldIdLst>
            <p14:sldId id="44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3A12"/>
    <a:srgbClr val="D34817"/>
    <a:srgbClr val="FFFFCC"/>
    <a:srgbClr val="FFE9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5.fntdata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D9FE2-0120-4499-A184-E6958D776C15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F3331-26BD-4328-BE45-F2BAD2E22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3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82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 spc="300">
                <a:solidFill>
                  <a:srgbClr val="FFFFFF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1DC2D9-D2FA-7B3A-D1DD-E4BEB278B5F6}"/>
              </a:ext>
            </a:extLst>
          </p:cNvPr>
          <p:cNvSpPr/>
          <p:nvPr userDrawn="1"/>
        </p:nvSpPr>
        <p:spPr>
          <a:xfrm>
            <a:off x="3175" y="4901707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C63B1D2-120B-2AF6-924F-EA9815A16970}"/>
              </a:ext>
            </a:extLst>
          </p:cNvPr>
          <p:cNvSpPr/>
          <p:nvPr userDrawn="1"/>
        </p:nvSpPr>
        <p:spPr>
          <a:xfrm>
            <a:off x="10811560" y="4505088"/>
            <a:ext cx="494522" cy="318796"/>
          </a:xfrm>
          <a:prstGeom prst="triangle">
            <a:avLst/>
          </a:prstGeom>
          <a:noFill/>
          <a:ln>
            <a:solidFill>
              <a:srgbClr val="D800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B86BFC22-748F-8387-43B1-BCA90EF7A9B6}"/>
              </a:ext>
            </a:extLst>
          </p:cNvPr>
          <p:cNvSpPr/>
          <p:nvPr userDrawn="1"/>
        </p:nvSpPr>
        <p:spPr>
          <a:xfrm>
            <a:off x="10811560" y="4589087"/>
            <a:ext cx="494522" cy="320193"/>
          </a:xfrm>
          <a:prstGeom prst="triangle">
            <a:avLst>
              <a:gd name="adj" fmla="val 50000"/>
            </a:avLst>
          </a:prstGeom>
          <a:solidFill>
            <a:srgbClr val="D34817"/>
          </a:solidFill>
          <a:ln>
            <a:solidFill>
              <a:srgbClr val="D3481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8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20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7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1" y="2063397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409ED88-76C3-F20F-0E84-0A75949D014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5C633-0E33-4E16-9157-2A4F74942ACD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F3A855C-C220-6FD7-938E-7A911F9D362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4E5C2B1-1B06-5AA2-3729-62DD93C86F9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0F8A2-E830-434B-B84F-A9448F04D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943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6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triv.tv | Live Upcoming High School Events">
            <a:extLst>
              <a:ext uri="{FF2B5EF4-FFF2-40B4-BE49-F238E27FC236}">
                <a16:creationId xmlns:a16="http://schemas.microsoft.com/office/drawing/2014/main" id="{2E6B8188-E99B-3227-8957-433F1406B3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71" y="347375"/>
            <a:ext cx="1640892" cy="1640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514B697-EB07-A0E6-987F-0B5A36D6F3B1}"/>
              </a:ext>
            </a:extLst>
          </p:cNvPr>
          <p:cNvSpPr/>
          <p:nvPr userDrawn="1"/>
        </p:nvSpPr>
        <p:spPr>
          <a:xfrm>
            <a:off x="10808400" y="5937697"/>
            <a:ext cx="494522" cy="318796"/>
          </a:xfrm>
          <a:prstGeom prst="triangle">
            <a:avLst/>
          </a:prstGeom>
          <a:noFill/>
          <a:ln>
            <a:solidFill>
              <a:srgbClr val="D800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036DF05A-1840-1490-42AA-1EE2FCB6BE67}"/>
              </a:ext>
            </a:extLst>
          </p:cNvPr>
          <p:cNvSpPr/>
          <p:nvPr userDrawn="1"/>
        </p:nvSpPr>
        <p:spPr>
          <a:xfrm>
            <a:off x="10808400" y="6021696"/>
            <a:ext cx="494522" cy="320193"/>
          </a:xfrm>
          <a:prstGeom prst="triangle">
            <a:avLst>
              <a:gd name="adj" fmla="val 50000"/>
            </a:avLst>
          </a:prstGeom>
          <a:solidFill>
            <a:srgbClr val="D34817"/>
          </a:solidFill>
          <a:ln>
            <a:solidFill>
              <a:srgbClr val="D3481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D0B0C9-DE5B-1342-23B7-6E186FFFA2F0}"/>
              </a:ext>
            </a:extLst>
          </p:cNvPr>
          <p:cNvSpPr txBox="1"/>
          <p:nvPr userDrawn="1"/>
        </p:nvSpPr>
        <p:spPr>
          <a:xfrm>
            <a:off x="2292563" y="1653597"/>
            <a:ext cx="2971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1082675" algn="l"/>
              </a:tabLst>
            </a:pPr>
            <a:r>
              <a:rPr lang="en-US" dirty="0">
                <a:latin typeface="+mj-lt"/>
                <a:ea typeface="Roboto Condensed" panose="02000000000000000000" pitchFamily="2" charset="0"/>
              </a:rPr>
              <a:t>FACILITY PROJECT</a:t>
            </a:r>
            <a:endParaRPr lang="en-US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F2E2CF-C3B7-730E-D74C-0228B79E34A2}"/>
              </a:ext>
            </a:extLst>
          </p:cNvPr>
          <p:cNvSpPr txBox="1"/>
          <p:nvPr userDrawn="1"/>
        </p:nvSpPr>
        <p:spPr>
          <a:xfrm>
            <a:off x="2292563" y="1092201"/>
            <a:ext cx="48170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effectLst/>
                <a:latin typeface="Fave Script Bold Pro" pitchFamily="2" charset="0"/>
                <a:ea typeface="Roboto Condensed" panose="02000000000000000000" pitchFamily="2" charset="0"/>
              </a:rPr>
              <a:t>Randolph Cardinals</a:t>
            </a:r>
            <a:endParaRPr lang="en-US" sz="4000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F77E956B-C3C3-2A2E-ED3A-79154F31A623}"/>
              </a:ext>
            </a:extLst>
          </p:cNvPr>
          <p:cNvSpPr/>
          <p:nvPr userDrawn="1"/>
        </p:nvSpPr>
        <p:spPr>
          <a:xfrm rot="5400000">
            <a:off x="8085" y="932539"/>
            <a:ext cx="494522" cy="318796"/>
          </a:xfrm>
          <a:prstGeom prst="triangle">
            <a:avLst/>
          </a:prstGeom>
          <a:noFill/>
          <a:ln>
            <a:solidFill>
              <a:srgbClr val="D800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41B4AC9D-0722-E1E3-3DAA-7D23FE77A71D}"/>
              </a:ext>
            </a:extLst>
          </p:cNvPr>
          <p:cNvSpPr/>
          <p:nvPr userDrawn="1"/>
        </p:nvSpPr>
        <p:spPr>
          <a:xfrm rot="5400000">
            <a:off x="-77640" y="940338"/>
            <a:ext cx="494522" cy="320193"/>
          </a:xfrm>
          <a:prstGeom prst="triangle">
            <a:avLst>
              <a:gd name="adj" fmla="val 50000"/>
            </a:avLst>
          </a:prstGeom>
          <a:solidFill>
            <a:srgbClr val="D34817"/>
          </a:solidFill>
          <a:ln>
            <a:solidFill>
              <a:srgbClr val="D3481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4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3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86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>
              <a:defRPr sz="36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 sz="36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0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spc="3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1pPr>
              <a:defRPr sz="36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spc="3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 sz="36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81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2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369190-75F4-B429-A1FD-C70B949F298A}"/>
              </a:ext>
            </a:extLst>
          </p:cNvPr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9B90E40E-00BB-4086-2C63-8D5C70DEDF3A}"/>
              </a:ext>
            </a:extLst>
          </p:cNvPr>
          <p:cNvSpPr/>
          <p:nvPr userDrawn="1"/>
        </p:nvSpPr>
        <p:spPr>
          <a:xfrm>
            <a:off x="10808400" y="5937697"/>
            <a:ext cx="494522" cy="318796"/>
          </a:xfrm>
          <a:prstGeom prst="triangle">
            <a:avLst/>
          </a:prstGeom>
          <a:noFill/>
          <a:ln>
            <a:solidFill>
              <a:srgbClr val="D800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721D116D-31C6-6EE1-AAD4-0E61A7CEA2F0}"/>
              </a:ext>
            </a:extLst>
          </p:cNvPr>
          <p:cNvSpPr/>
          <p:nvPr userDrawn="1"/>
        </p:nvSpPr>
        <p:spPr>
          <a:xfrm>
            <a:off x="10808400" y="6021696"/>
            <a:ext cx="494522" cy="320193"/>
          </a:xfrm>
          <a:prstGeom prst="triangle">
            <a:avLst>
              <a:gd name="adj" fmla="val 50000"/>
            </a:avLst>
          </a:prstGeom>
          <a:solidFill>
            <a:srgbClr val="D34817"/>
          </a:solidFill>
          <a:ln>
            <a:solidFill>
              <a:srgbClr val="D3481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7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 sz="36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8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FBB3A9C-E4D1-48C2-AB95-B3446810DA5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ADA18AF-25D4-4873-B083-2155D5DE5F1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9EC8BCA-7D70-6CF3-D740-FEF2E5397FF7}"/>
              </a:ext>
            </a:extLst>
          </p:cNvPr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6FE956DC-A543-B47C-DC2F-5ECF7E8F64CC}"/>
              </a:ext>
            </a:extLst>
          </p:cNvPr>
          <p:cNvSpPr/>
          <p:nvPr userDrawn="1"/>
        </p:nvSpPr>
        <p:spPr>
          <a:xfrm>
            <a:off x="10808400" y="5937697"/>
            <a:ext cx="494522" cy="318796"/>
          </a:xfrm>
          <a:prstGeom prst="triangle">
            <a:avLst/>
          </a:prstGeom>
          <a:noFill/>
          <a:ln>
            <a:solidFill>
              <a:srgbClr val="D800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5BBBCA9B-1CFE-CC33-E8AE-8B77AB30D3DC}"/>
              </a:ext>
            </a:extLst>
          </p:cNvPr>
          <p:cNvSpPr/>
          <p:nvPr userDrawn="1"/>
        </p:nvSpPr>
        <p:spPr>
          <a:xfrm>
            <a:off x="10808400" y="6021696"/>
            <a:ext cx="494522" cy="320193"/>
          </a:xfrm>
          <a:prstGeom prst="triangle">
            <a:avLst>
              <a:gd name="adj" fmla="val 50000"/>
            </a:avLst>
          </a:prstGeom>
          <a:solidFill>
            <a:srgbClr val="D34817"/>
          </a:solidFill>
          <a:ln>
            <a:solidFill>
              <a:srgbClr val="D3481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C5D530DC-BEE1-AB6E-020A-DF04BA4CD62D}"/>
              </a:ext>
            </a:extLst>
          </p:cNvPr>
          <p:cNvSpPr/>
          <p:nvPr userDrawn="1"/>
        </p:nvSpPr>
        <p:spPr>
          <a:xfrm rot="5400000">
            <a:off x="8085" y="932539"/>
            <a:ext cx="494522" cy="318796"/>
          </a:xfrm>
          <a:prstGeom prst="triangle">
            <a:avLst/>
          </a:prstGeom>
          <a:noFill/>
          <a:ln>
            <a:solidFill>
              <a:srgbClr val="D8001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9EE433E6-DA97-216B-A9B9-257E63F90949}"/>
              </a:ext>
            </a:extLst>
          </p:cNvPr>
          <p:cNvSpPr/>
          <p:nvPr userDrawn="1"/>
        </p:nvSpPr>
        <p:spPr>
          <a:xfrm rot="5400000">
            <a:off x="-77640" y="940338"/>
            <a:ext cx="494522" cy="320193"/>
          </a:xfrm>
          <a:prstGeom prst="triangle">
            <a:avLst>
              <a:gd name="adj" fmla="val 50000"/>
            </a:avLst>
          </a:prstGeom>
          <a:solidFill>
            <a:srgbClr val="D34817"/>
          </a:solidFill>
          <a:ln>
            <a:solidFill>
              <a:srgbClr val="D3481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3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Congenial Black" panose="02000503040000020004" pitchFamily="2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FB3F0-9D9E-E273-188C-043D03D57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Bond Information Meeting</a:t>
            </a:r>
            <a:endParaRPr lang="en-US" sz="4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5F4FD-E748-E880-5A59-F847568C74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26 7pm		Jr/Sr High school</a:t>
            </a:r>
            <a:endParaRPr lang="en-US" spc="600" dirty="0"/>
          </a:p>
        </p:txBody>
      </p:sp>
    </p:spTree>
    <p:extLst>
      <p:ext uri="{BB962C8B-B14F-4D97-AF65-F5344CB8AC3E}">
        <p14:creationId xmlns:p14="http://schemas.microsoft.com/office/powerpoint/2010/main" val="2722349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0360D-7413-4911-97CD-2837C54F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Middle/High School</a:t>
            </a:r>
          </a:p>
        </p:txBody>
      </p:sp>
    </p:spTree>
    <p:extLst>
      <p:ext uri="{BB962C8B-B14F-4D97-AF65-F5344CB8AC3E}">
        <p14:creationId xmlns:p14="http://schemas.microsoft.com/office/powerpoint/2010/main" val="135538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40D0BF-E455-4C10-A84C-EF3217C8D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0000"/>
                </a:solidFill>
              </a:rPr>
            </a:br>
            <a:br>
              <a:rPr lang="en-US" b="1" dirty="0">
                <a:solidFill>
                  <a:srgbClr val="000000"/>
                </a:solidFill>
              </a:rPr>
            </a:br>
            <a:br>
              <a:rPr lang="en-US" b="1" dirty="0">
                <a:solidFill>
                  <a:srgbClr val="000000"/>
                </a:solidFill>
              </a:rPr>
            </a:br>
            <a:br>
              <a:rPr lang="en-US" b="1" dirty="0">
                <a:solidFill>
                  <a:srgbClr val="000000"/>
                </a:solidFill>
              </a:rPr>
            </a:br>
            <a:br>
              <a:rPr lang="en-US" b="1" dirty="0">
                <a:solidFill>
                  <a:srgbClr val="000000"/>
                </a:solidFill>
              </a:rPr>
            </a:br>
            <a:br>
              <a:rPr lang="en-US" b="1" dirty="0">
                <a:solidFill>
                  <a:srgbClr val="000000"/>
                </a:solidFill>
              </a:rPr>
            </a:br>
            <a:r>
              <a:rPr lang="en-US" b="1" dirty="0">
                <a:solidFill>
                  <a:srgbClr val="000000"/>
                </a:solidFill>
              </a:rPr>
              <a:t>Structural Repairs and Roofing</a:t>
            </a:r>
            <a:endParaRPr lang="en-US" b="1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483DFD2-C818-18D3-9EA4-BB04D893D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21105" y="2314576"/>
            <a:ext cx="4103370" cy="4023360"/>
          </a:xfrm>
        </p:spPr>
        <p:txBody>
          <a:bodyPr>
            <a:normAutofit fontScale="62500" lnSpcReduction="20000"/>
          </a:bodyPr>
          <a:lstStyle/>
          <a:p>
            <a:pPr marL="282575" indent="-282575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Evaluation of structural damage around the chimney</a:t>
            </a:r>
          </a:p>
          <a:p>
            <a:pPr marL="282575" indent="-282575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Repair and replacement of decking, insulation, and roofing</a:t>
            </a:r>
          </a:p>
          <a:p>
            <a:pPr marL="282575" indent="-282575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Current leak where the lower roof abuts the original gymnasium</a:t>
            </a:r>
          </a:p>
          <a:p>
            <a:pPr marL="282575" indent="-282575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Investigation of potential mold/roof leak along west wall of north gymnasium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B779D10-B9C0-2D4D-F2B9-29B528D46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2" y="2314577"/>
            <a:ext cx="4937760" cy="4023360"/>
          </a:xfrm>
        </p:spPr>
        <p:txBody>
          <a:bodyPr>
            <a:normAutofit fontScale="62500" lnSpcReduction="20000"/>
          </a:bodyPr>
          <a:lstStyle/>
          <a:p>
            <a:pPr marL="339725" indent="-339725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Replace all damaged decking</a:t>
            </a:r>
          </a:p>
          <a:p>
            <a:pPr marL="339725" indent="-339725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Install new sloped insulation system and EPDM roofing</a:t>
            </a:r>
          </a:p>
          <a:p>
            <a:pPr marL="339725" indent="-339725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Apply weather barrier to existing gymnasium brick wall</a:t>
            </a:r>
          </a:p>
          <a:p>
            <a:pPr marL="339725" indent="-339725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Install rain screen with proper flashings</a:t>
            </a:r>
          </a:p>
          <a:p>
            <a:pPr marL="339725" indent="-339725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TBD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None/>
            </a:pPr>
            <a:endParaRPr lang="en-US" dirty="0"/>
          </a:p>
          <a:p>
            <a:pPr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C9A2BED-1AF8-FBBE-F975-7097C3F22FDF}"/>
              </a:ext>
            </a:extLst>
          </p:cNvPr>
          <p:cNvSpPr txBox="1">
            <a:spLocks/>
          </p:cNvSpPr>
          <p:nvPr/>
        </p:nvSpPr>
        <p:spPr>
          <a:xfrm>
            <a:off x="1097280" y="1846052"/>
            <a:ext cx="2595831" cy="7362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all" dirty="0"/>
              <a:t>Objectives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241606-A234-FB3C-1787-FC39AC4590AF}"/>
              </a:ext>
            </a:extLst>
          </p:cNvPr>
          <p:cNvSpPr txBox="1">
            <a:spLocks/>
          </p:cNvSpPr>
          <p:nvPr/>
        </p:nvSpPr>
        <p:spPr>
          <a:xfrm>
            <a:off x="5919038" y="1846052"/>
            <a:ext cx="6272962" cy="7362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all" dirty="0"/>
              <a:t>Construction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74883F-658E-CCEA-D678-248FA44E7DEA}"/>
              </a:ext>
            </a:extLst>
          </p:cNvPr>
          <p:cNvSpPr txBox="1"/>
          <p:nvPr/>
        </p:nvSpPr>
        <p:spPr>
          <a:xfrm rot="20309052">
            <a:off x="1007305" y="2715618"/>
            <a:ext cx="111677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tx2">
                    <a:lumMod val="75000"/>
                  </a:schemeClr>
                </a:solidFill>
                <a:latin typeface="Stencil" panose="040409050D0802020404" pitchFamily="82" charset="0"/>
              </a:rPr>
              <a:t>Removed from bond.</a:t>
            </a:r>
          </a:p>
          <a:p>
            <a:r>
              <a:rPr lang="en-US" sz="5000" dirty="0">
                <a:solidFill>
                  <a:schemeClr val="tx2">
                    <a:lumMod val="75000"/>
                  </a:schemeClr>
                </a:solidFill>
                <a:latin typeface="Stencil" panose="040409050D0802020404" pitchFamily="82" charset="0"/>
              </a:rPr>
              <a:t>Being completed this summer</a:t>
            </a:r>
          </a:p>
        </p:txBody>
      </p:sp>
    </p:spTree>
    <p:extLst>
      <p:ext uri="{BB962C8B-B14F-4D97-AF65-F5344CB8AC3E}">
        <p14:creationId xmlns:p14="http://schemas.microsoft.com/office/powerpoint/2010/main" val="3440255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F1979-AD6A-4548-B259-610CF551C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HVAC and Air Conditioning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B0B930-87C9-0BB6-011D-A3F817522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3332677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41312-2DA0-4FE5-A50B-17FC80B2C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092980" cy="3378200"/>
          </a:xfrm>
        </p:spPr>
        <p:txBody>
          <a:bodyPr>
            <a:normAutofit fontScale="62500" lnSpcReduction="20000"/>
          </a:bodyPr>
          <a:lstStyle/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dirty="0"/>
              <a:t>A/C and fans to be added to the new gym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303DB4-599A-ABC8-706A-6D5F6A8A2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44357" y="1846052"/>
            <a:ext cx="5811323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EA34FD-D3EA-6B4D-3FDA-E909BBDCBF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44356" y="2442099"/>
            <a:ext cx="5166531" cy="3869923"/>
          </a:xfrm>
        </p:spPr>
        <p:txBody>
          <a:bodyPr>
            <a:normAutofit fontScale="62500" lnSpcReduction="20000"/>
          </a:bodyPr>
          <a:lstStyle/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dirty="0"/>
              <a:t>Replace existing air handler units in mechanical room 208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dirty="0"/>
              <a:t>Provide two new air handling units</a:t>
            </a:r>
          </a:p>
          <a:p>
            <a:pPr marL="741363" lvl="1" indent="-355600">
              <a:buFont typeface="Wingdings" panose="05000000000000000000" pitchFamily="2" charset="2"/>
              <a:buChar char="Ø"/>
            </a:pPr>
            <a:r>
              <a:rPr lang="en-US" dirty="0"/>
              <a:t>Reuse existing ductwork when possible</a:t>
            </a:r>
          </a:p>
          <a:p>
            <a:pPr marL="741363" lvl="1" indent="-355600">
              <a:buFont typeface="Wingdings" panose="05000000000000000000" pitchFamily="2" charset="2"/>
              <a:buChar char="Ø"/>
            </a:pPr>
            <a:r>
              <a:rPr lang="en-US" dirty="0"/>
              <a:t>New condensing units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dirty="0"/>
              <a:t>Replace existing relief air fans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dirty="0"/>
              <a:t>Replace damper actuators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dirty="0"/>
              <a:t>Provide CO2 sensers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dirty="0"/>
              <a:t>Upgrade controls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dirty="0"/>
              <a:t>Provide electrical powers required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72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33FA0-3A84-4B75-88A9-2EFE3B18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Elementary School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1965D-A4D7-B8BC-E2ED-BDAEC5EDCA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92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7EA38C-175E-4158-A1FA-AC92B7EE5A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25555" y="0"/>
            <a:ext cx="9340890" cy="627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844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719DD0-FBE1-42D3-BE88-47E32CAF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25325" y="0"/>
            <a:ext cx="9341349" cy="629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609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01DFC-5CD4-47EF-8B21-EB0E9FDE5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HVAC System Replacement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EF524-58BB-882D-78DC-B45E44EDB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2489299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50EFE-1053-4F1A-8EF0-46533F890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199512" cy="3378200"/>
          </a:xfrm>
        </p:spPr>
        <p:txBody>
          <a:bodyPr>
            <a:normAutofit fontScale="92500" lnSpcReduction="10000"/>
          </a:bodyPr>
          <a:lstStyle/>
          <a:p>
            <a:pPr marL="461963" indent="-461963">
              <a:buFont typeface="Wingdings" panose="05000000000000000000" pitchFamily="2" charset="2"/>
              <a:buChar char="Ø"/>
            </a:pPr>
            <a:r>
              <a:rPr lang="en-US" dirty="0"/>
              <a:t>Replace HVAC systems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66999-7B25-FA33-6C25-AE097A7FA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4660" y="1846052"/>
            <a:ext cx="6051020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300891-7C5D-9306-9E2A-243B02782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4660" y="2582334"/>
            <a:ext cx="6051020" cy="3378200"/>
          </a:xfrm>
        </p:spPr>
        <p:txBody>
          <a:bodyPr>
            <a:normAutofit fontScale="92500" lnSpcReduction="10000"/>
          </a:bodyPr>
          <a:lstStyle/>
          <a:p>
            <a:pPr marL="461963" indent="-461963">
              <a:buFont typeface="Wingdings" panose="05000000000000000000" pitchFamily="2" charset="2"/>
              <a:buChar char="Ø"/>
            </a:pPr>
            <a:r>
              <a:rPr lang="en-US" dirty="0"/>
              <a:t>Remove all existing equipment and materials</a:t>
            </a:r>
          </a:p>
          <a:p>
            <a:pPr marL="461963" indent="-461963">
              <a:buFont typeface="Wingdings" panose="05000000000000000000" pitchFamily="2" charset="2"/>
              <a:buChar char="Ø"/>
            </a:pPr>
            <a:r>
              <a:rPr lang="en-US" dirty="0"/>
              <a:t>Install new ducted water-sourced heat pump units</a:t>
            </a:r>
          </a:p>
          <a:p>
            <a:pPr marL="625475" lvl="1" indent="-298450">
              <a:buFont typeface="Wingdings" panose="05000000000000000000" pitchFamily="2" charset="2"/>
              <a:buChar char="Ø"/>
            </a:pPr>
            <a:r>
              <a:rPr lang="en-US" dirty="0"/>
              <a:t>Option 1 – new boiler and chiller system</a:t>
            </a:r>
          </a:p>
          <a:p>
            <a:pPr marL="625475" lvl="1" indent="-298450">
              <a:buFont typeface="Wingdings" panose="05000000000000000000" pitchFamily="2" charset="2"/>
              <a:buChar char="Ø"/>
            </a:pPr>
            <a:r>
              <a:rPr lang="en-US" dirty="0"/>
              <a:t>Option 2 – geothermal well-field system</a:t>
            </a:r>
          </a:p>
          <a:p>
            <a:pPr marL="625475" lvl="1" indent="-298450">
              <a:buFont typeface="Wingdings" panose="05000000000000000000" pitchFamily="2" charset="2"/>
              <a:buChar char="Ø"/>
            </a:pPr>
            <a:r>
              <a:rPr lang="en-US" dirty="0"/>
              <a:t>Electrical service will be upgraded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454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F40FB-E6C0-4954-845A-CF72E058D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Electrical Upgrades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E66F5-56C7-0BE8-BCEE-B538D5BA3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2560320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7579F-FF7E-48E9-A08C-BF196F132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2950937" cy="3378200"/>
          </a:xfrm>
        </p:spPr>
        <p:txBody>
          <a:bodyPr>
            <a:normAutofit/>
          </a:bodyPr>
          <a:lstStyle/>
          <a:p>
            <a:pPr marL="404813" indent="-404813">
              <a:buFont typeface="Wingdings" panose="05000000000000000000" pitchFamily="2" charset="2"/>
              <a:buChar char="Ø"/>
            </a:pPr>
            <a:r>
              <a:rPr lang="en-US" dirty="0"/>
              <a:t>Add electrical outlets in classrooms    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52230-E55C-30A8-46EA-8D80BDA874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24761" y="1846052"/>
            <a:ext cx="6130919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61F2E3-BE4F-6D89-A810-2B7748A54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24761" y="2582334"/>
            <a:ext cx="6130919" cy="3378200"/>
          </a:xfrm>
        </p:spPr>
        <p:txBody>
          <a:bodyPr>
            <a:normAutofit/>
          </a:bodyPr>
          <a:lstStyle/>
          <a:p>
            <a:pPr marL="509588" indent="-509588">
              <a:buFont typeface="Wingdings" panose="05000000000000000000" pitchFamily="2" charset="2"/>
              <a:buChar char="Ø"/>
            </a:pPr>
            <a:r>
              <a:rPr lang="en-US" sz="3300" dirty="0"/>
              <a:t>Provide eight surface-mounted receptacles and two new 20-amp circuits per classroom</a:t>
            </a:r>
          </a:p>
          <a:p>
            <a:pPr marL="509588" indent="-509588">
              <a:buFont typeface="Wingdings" panose="05000000000000000000" pitchFamily="2" charset="2"/>
              <a:buChar char="Ø"/>
            </a:pPr>
            <a:r>
              <a:rPr lang="en-US" sz="3300" dirty="0"/>
              <a:t>In the library, provide 10 surface-mounted receptacles and two 20-amp circuits </a:t>
            </a:r>
          </a:p>
        </p:txBody>
      </p:sp>
    </p:spTree>
    <p:extLst>
      <p:ext uri="{BB962C8B-B14F-4D97-AF65-F5344CB8AC3E}">
        <p14:creationId xmlns:p14="http://schemas.microsoft.com/office/powerpoint/2010/main" val="1667243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9B0D-66CD-4218-9143-A35C20180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Lighting Upgrades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A3C5B-71A0-87A7-A54F-3C7298866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2613586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2C4D7-8F2C-4DAB-867E-83D2A19E7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2906549" cy="3378200"/>
          </a:xfrm>
        </p:spPr>
        <p:txBody>
          <a:bodyPr>
            <a:normAutofit fontScale="92500" lnSpcReduction="20000"/>
          </a:bodyPr>
          <a:lstStyle/>
          <a:p>
            <a:pPr marL="346075" indent="-346075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/>
              <a:t>Replace existing fluorescent lighting with LED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B2E3FC-8DFE-6BA7-9A91-CF45CD545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78027" y="1846052"/>
            <a:ext cx="6077653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B5B629-51DA-483E-2708-8C428DE610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78027" y="2582334"/>
            <a:ext cx="6530040" cy="3378200"/>
          </a:xfrm>
        </p:spPr>
        <p:txBody>
          <a:bodyPr>
            <a:normAutofit fontScale="92500" lnSpcReduction="20000"/>
          </a:bodyPr>
          <a:lstStyle/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Install new 2x2 recessed LED troffers</a:t>
            </a:r>
          </a:p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Provide classrooms and library with dimmer switches</a:t>
            </a:r>
          </a:p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Provide emergency battery back-up</a:t>
            </a:r>
          </a:p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Provide occupancy sensors</a:t>
            </a:r>
          </a:p>
        </p:txBody>
      </p:sp>
    </p:spTree>
    <p:extLst>
      <p:ext uri="{BB962C8B-B14F-4D97-AF65-F5344CB8AC3E}">
        <p14:creationId xmlns:p14="http://schemas.microsoft.com/office/powerpoint/2010/main" val="1955825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D825E-5801-5940-9259-FF830295D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Fire Sprinklers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B49C0A-5A4B-E718-C8FD-C4DAB85F5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2862161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58C4-CDB5-2D02-4372-CD731F9E6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279411" cy="3378200"/>
          </a:xfrm>
        </p:spPr>
        <p:txBody>
          <a:bodyPr/>
          <a:lstStyle/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 Add fire sprinklers to the building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95DA48-FFD1-E0DF-21AB-DC662DC59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98128" y="1846052"/>
            <a:ext cx="6157552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7B5CDE-1F0A-3B70-7FFD-D38DA6302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98128" y="2582334"/>
            <a:ext cx="6157552" cy="3378200"/>
          </a:xfrm>
        </p:spPr>
        <p:txBody>
          <a:bodyPr/>
          <a:lstStyle/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3300" dirty="0"/>
              <a:t>Provide new 4-inch fire sprinkler service</a:t>
            </a:r>
          </a:p>
          <a:p>
            <a:pPr marL="741363" lvl="1" indent="-288925">
              <a:buFont typeface="Wingdings" panose="05000000000000000000" pitchFamily="2" charset="2"/>
              <a:buChar char="Ø"/>
              <a:tabLst>
                <a:tab pos="625475" algn="l"/>
              </a:tabLst>
            </a:pPr>
            <a:r>
              <a:rPr lang="en-US" dirty="0"/>
              <a:t>Include backflow preventer and required accessories</a:t>
            </a:r>
          </a:p>
          <a:p>
            <a:pPr marL="741363" lvl="1" indent="-288925">
              <a:buFont typeface="Wingdings" panose="05000000000000000000" pitchFamily="2" charset="2"/>
              <a:buChar char="Ø"/>
              <a:tabLst>
                <a:tab pos="625475" algn="l"/>
              </a:tabLst>
            </a:pPr>
            <a:r>
              <a:rPr lang="en-US" dirty="0"/>
              <a:t>Provide connection to fire alarm system as required</a:t>
            </a:r>
          </a:p>
        </p:txBody>
      </p:sp>
    </p:spTree>
    <p:extLst>
      <p:ext uri="{BB962C8B-B14F-4D97-AF65-F5344CB8AC3E}">
        <p14:creationId xmlns:p14="http://schemas.microsoft.com/office/powerpoint/2010/main" val="251772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1E76B-5D3A-C3EA-EDAC-FCA2F478D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Tonight’s Agenda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6A8A13C7-AB75-0F23-9E1F-4F8AE5F57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988" y="1998006"/>
            <a:ext cx="10058400" cy="4290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6363" indent="-461963">
              <a:spcAft>
                <a:spcPts val="300"/>
              </a:spcAft>
              <a:buSzPct val="85000"/>
              <a:buFont typeface="Wingdings 3" panose="05040102010807070707" pitchFamily="18" charset="2"/>
              <a:buChar char=""/>
            </a:pPr>
            <a:r>
              <a:rPr lang="en-US" altLang="en-US" dirty="0"/>
              <a:t>Welcome and Introductions</a:t>
            </a:r>
          </a:p>
          <a:p>
            <a:pPr marL="1376363" indent="-461963">
              <a:spcAft>
                <a:spcPts val="300"/>
              </a:spcAft>
              <a:buSzPct val="85000"/>
              <a:buFont typeface="Wingdings 3" panose="05040102010807070707" pitchFamily="18" charset="2"/>
              <a:buChar char=""/>
            </a:pPr>
            <a:r>
              <a:rPr lang="en-US" altLang="en-US" dirty="0"/>
              <a:t>Prior Bond</a:t>
            </a:r>
          </a:p>
          <a:p>
            <a:pPr marL="1376363" indent="-461963">
              <a:spcAft>
                <a:spcPts val="300"/>
              </a:spcAft>
              <a:buSzPct val="85000"/>
              <a:buFont typeface="Wingdings 3" panose="05040102010807070707" pitchFamily="18" charset="2"/>
              <a:buChar char=""/>
            </a:pPr>
            <a:r>
              <a:rPr lang="en-US" altLang="en-US" dirty="0"/>
              <a:t>Community Feedback/Board Work</a:t>
            </a:r>
          </a:p>
          <a:p>
            <a:pPr marL="1376363" indent="-461963">
              <a:spcAft>
                <a:spcPts val="300"/>
              </a:spcAft>
              <a:buSzPct val="85000"/>
              <a:buFont typeface="Wingdings 3" panose="05040102010807070707" pitchFamily="18" charset="2"/>
              <a:buChar char=""/>
            </a:pPr>
            <a:r>
              <a:rPr lang="en-US" altLang="en-US" dirty="0"/>
              <a:t>What’s Different This Time?</a:t>
            </a:r>
          </a:p>
          <a:p>
            <a:pPr marL="1376363" indent="-461963">
              <a:spcAft>
                <a:spcPts val="300"/>
              </a:spcAft>
              <a:buSzPct val="85000"/>
              <a:buFont typeface="Wingdings 3" panose="05040102010807070707" pitchFamily="18" charset="2"/>
              <a:buChar char=""/>
            </a:pPr>
            <a:r>
              <a:rPr lang="en-US" altLang="en-US" dirty="0"/>
              <a:t>Financial Impact Update</a:t>
            </a:r>
          </a:p>
          <a:p>
            <a:pPr marL="1376363" indent="-461963">
              <a:spcAft>
                <a:spcPts val="300"/>
              </a:spcAft>
              <a:buSzPct val="85000"/>
              <a:buFont typeface="Wingdings 3" panose="05040102010807070707" pitchFamily="18" charset="2"/>
              <a:buChar char=""/>
            </a:pPr>
            <a:r>
              <a:rPr lang="en-US" altLang="en-US" dirty="0"/>
              <a:t>Next Steps</a:t>
            </a:r>
          </a:p>
          <a:p>
            <a:pPr marL="914400" indent="0">
              <a:spcAft>
                <a:spcPts val="300"/>
              </a:spcAft>
              <a:buSzPct val="85000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3233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13443-BE39-4B60-9799-92ED6A112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Corridor Ceilings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941501-8869-57A5-DE53-CACC18888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2862161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5A91D-418C-4FFC-B3F1-557404E31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493770" cy="3378200"/>
          </a:xfrm>
        </p:spPr>
        <p:txBody>
          <a:bodyPr/>
          <a:lstStyle/>
          <a:p>
            <a:pPr marL="509588" indent="-509588">
              <a:buFont typeface="Wingdings" panose="05000000000000000000" pitchFamily="2" charset="2"/>
              <a:buChar char="Ø"/>
            </a:pPr>
            <a:r>
              <a:rPr lang="en-US" dirty="0"/>
              <a:t>Replace corridor ceilings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6EFB4-234F-7799-B371-75E916CCE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5883" y="1846052"/>
            <a:ext cx="6139797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B279BB-3A22-3825-FDA5-7B8D869B45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5883" y="2582334"/>
            <a:ext cx="6139797" cy="3378200"/>
          </a:xfrm>
        </p:spPr>
        <p:txBody>
          <a:bodyPr/>
          <a:lstStyle/>
          <a:p>
            <a:pPr marL="461963" indent="-461963">
              <a:buFont typeface="Wingdings" panose="05000000000000000000" pitchFamily="2" charset="2"/>
              <a:buChar char="Ø"/>
            </a:pPr>
            <a:r>
              <a:rPr lang="en-US" sz="3300" dirty="0"/>
              <a:t>Remove existing corridor ceilings</a:t>
            </a:r>
          </a:p>
          <a:p>
            <a:pPr marL="461963" indent="-461963">
              <a:buFont typeface="Wingdings" panose="05000000000000000000" pitchFamily="2" charset="2"/>
              <a:buChar char="Ø"/>
            </a:pPr>
            <a:r>
              <a:rPr lang="en-US" sz="3300" dirty="0"/>
              <a:t>Install new 2'x2' mineral fiber suspended ceiling tiles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70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BE7A4-FAF2-8309-A2BC-AAC84561D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Windows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26632-CD78-0F96-0791-FBF0E23AB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3155124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1E75B-76B2-2387-2D4D-31D36E45E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155124" cy="3378200"/>
          </a:xfrm>
        </p:spPr>
        <p:txBody>
          <a:bodyPr/>
          <a:lstStyle/>
          <a:p>
            <a:pPr marL="461963" indent="-461963">
              <a:buFont typeface="Wingdings" panose="05000000000000000000" pitchFamily="2" charset="2"/>
              <a:buChar char="Ø"/>
            </a:pPr>
            <a:r>
              <a:rPr lang="en-US" dirty="0"/>
              <a:t>Replace exterior windows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278CD9-D013-E86E-9527-C2624190A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6905" y="1846052"/>
            <a:ext cx="6068775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033669-FCA2-5FFB-C118-4247B5EB79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6905" y="2582334"/>
            <a:ext cx="6068775" cy="3378200"/>
          </a:xfrm>
        </p:spPr>
        <p:txBody>
          <a:bodyPr/>
          <a:lstStyle/>
          <a:p>
            <a:pPr marL="346075" indent="-346075">
              <a:buFont typeface="Wingdings" panose="05000000000000000000" pitchFamily="2" charset="2"/>
              <a:buChar char="Ø"/>
              <a:tabLst>
                <a:tab pos="346075" algn="l"/>
              </a:tabLst>
            </a:pPr>
            <a:r>
              <a:rPr lang="en-US" dirty="0"/>
              <a:t>Replace all window with OPTIQ AA5450 series windows by Kawneer with 1 ½” triple glazed tempered glass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10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9658-7DFF-4C77-A80B-398F5EF5F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Restroom Renovations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E2BA68-7054-E287-9705-7D188B821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3678906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36DB3-B73E-4C10-A9CF-B945DC380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812071" cy="3378200"/>
          </a:xfrm>
        </p:spPr>
        <p:txBody>
          <a:bodyPr>
            <a:normAutofit fontScale="85000" lnSpcReduction="20000"/>
          </a:bodyPr>
          <a:lstStyle/>
          <a:p>
            <a:pPr marL="509588" indent="-509588">
              <a:buFont typeface="Wingdings" panose="05000000000000000000" pitchFamily="2" charset="2"/>
              <a:buChar char="Ø"/>
            </a:pPr>
            <a:r>
              <a:rPr lang="en-US" sz="4200" dirty="0"/>
              <a:t>Add boys’ restroom on </a:t>
            </a:r>
            <a:br>
              <a:rPr lang="en-US" sz="4200" dirty="0"/>
            </a:br>
            <a:r>
              <a:rPr lang="en-US" sz="4200" dirty="0"/>
              <a:t>1</a:t>
            </a:r>
            <a:r>
              <a:rPr lang="en-US" sz="4200" baseline="30000" dirty="0"/>
              <a:t>st</a:t>
            </a:r>
            <a:r>
              <a:rPr lang="en-US" sz="4200" dirty="0"/>
              <a:t> floor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232BF6-E472-F846-BF95-A9C948D3E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30788" y="1846052"/>
            <a:ext cx="5624892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C7EE36-3880-2B25-019F-24DA5FB85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30788" y="2582334"/>
            <a:ext cx="5624892" cy="3378200"/>
          </a:xfrm>
        </p:spPr>
        <p:txBody>
          <a:bodyPr>
            <a:normAutofit fontScale="85000" lnSpcReduction="20000"/>
          </a:bodyPr>
          <a:lstStyle/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Demo existing girls’ north restroom and adjacent office </a:t>
            </a:r>
            <a:r>
              <a:rPr lang="en-US" dirty="0" err="1"/>
              <a:t>uni</a:t>
            </a:r>
            <a:r>
              <a:rPr lang="en-US" dirty="0"/>
              <a:t>-sex restrooms and janitor’s closet</a:t>
            </a:r>
          </a:p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Lay out new boys’ and girls’ restrooms</a:t>
            </a:r>
          </a:p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Provide all new fixtures and finishes</a:t>
            </a:r>
          </a:p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Create new janitor’s closet</a:t>
            </a:r>
          </a:p>
        </p:txBody>
      </p:sp>
    </p:spTree>
    <p:extLst>
      <p:ext uri="{BB962C8B-B14F-4D97-AF65-F5344CB8AC3E}">
        <p14:creationId xmlns:p14="http://schemas.microsoft.com/office/powerpoint/2010/main" val="1601797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9658-7DFF-4C77-A80B-398F5EF5F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Restroom Renovations, cont.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E2BA68-7054-E287-9705-7D188B821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3678906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36DB3-B73E-4C10-A9CF-B945DC380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812071" cy="3378200"/>
          </a:xfrm>
        </p:spPr>
        <p:txBody>
          <a:bodyPr>
            <a:normAutofit fontScale="92500" lnSpcReduction="10000"/>
          </a:bodyPr>
          <a:lstStyle/>
          <a:p>
            <a:pPr marL="509588" indent="-509588">
              <a:buFont typeface="Wingdings" panose="05000000000000000000" pitchFamily="2" charset="2"/>
              <a:buChar char="Ø"/>
            </a:pPr>
            <a:r>
              <a:rPr lang="en-US" dirty="0"/>
              <a:t>Add girls’ restroom on 2</a:t>
            </a:r>
            <a:r>
              <a:rPr lang="en-US" baseline="30000" dirty="0"/>
              <a:t>nd</a:t>
            </a:r>
            <a:r>
              <a:rPr lang="en-US" dirty="0"/>
              <a:t> floor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232BF6-E472-F846-BF95-A9C948D3E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30788" y="1846052"/>
            <a:ext cx="5624892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C7EE36-3880-2B25-019F-24DA5FB85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30788" y="2582333"/>
            <a:ext cx="5624892" cy="3520083"/>
          </a:xfrm>
        </p:spPr>
        <p:txBody>
          <a:bodyPr>
            <a:normAutofit fontScale="92500" lnSpcReduction="10000"/>
          </a:bodyPr>
          <a:lstStyle/>
          <a:p>
            <a:pPr marL="288925" indent="-288925">
              <a:buFont typeface="Wingdings" panose="05000000000000000000" pitchFamily="2" charset="2"/>
              <a:buChar char="Ø"/>
            </a:pPr>
            <a:r>
              <a:rPr lang="en-US" dirty="0"/>
              <a:t>Utilize existing storage room east of existing boys’ restroom </a:t>
            </a:r>
          </a:p>
          <a:p>
            <a:pPr marL="288925" indent="-288925">
              <a:buFont typeface="Wingdings" panose="05000000000000000000" pitchFamily="2" charset="2"/>
              <a:buChar char="Ø"/>
            </a:pPr>
            <a:r>
              <a:rPr lang="en-US" dirty="0"/>
              <a:t>Lay out new boys’ and girls’ restrooms</a:t>
            </a:r>
          </a:p>
          <a:p>
            <a:pPr marL="288925" indent="-288925">
              <a:buFont typeface="Wingdings" panose="05000000000000000000" pitchFamily="2" charset="2"/>
              <a:buChar char="Ø"/>
            </a:pPr>
            <a:r>
              <a:rPr lang="en-US" dirty="0"/>
              <a:t>Provide all new fixtures and finishes</a:t>
            </a:r>
          </a:p>
          <a:p>
            <a:pPr marL="288925" indent="-288925">
              <a:buFont typeface="Wingdings" panose="05000000000000000000" pitchFamily="2" charset="2"/>
              <a:buChar char="Ø"/>
            </a:pPr>
            <a:r>
              <a:rPr lang="en-US" dirty="0"/>
              <a:t>Create new janitor’s closet</a:t>
            </a:r>
          </a:p>
        </p:txBody>
      </p:sp>
    </p:spTree>
    <p:extLst>
      <p:ext uri="{BB962C8B-B14F-4D97-AF65-F5344CB8AC3E}">
        <p14:creationId xmlns:p14="http://schemas.microsoft.com/office/powerpoint/2010/main" val="3036960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F170C-1411-4A05-9D5D-B108E5E7E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Main Entrance Security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A1D2B1-3796-9200-2C96-B898C4EC5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3323800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743-4B96-43CC-87F8-08A5E5043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323800" cy="3378200"/>
          </a:xfrm>
        </p:spPr>
        <p:txBody>
          <a:bodyPr>
            <a:normAutofit fontScale="92500" lnSpcReduction="20000"/>
          </a:bodyPr>
          <a:lstStyle/>
          <a:p>
            <a:pPr marL="404813" indent="-404813">
              <a:buFont typeface="Wingdings" panose="05000000000000000000" pitchFamily="2" charset="2"/>
              <a:buChar char="Ø"/>
            </a:pPr>
            <a:r>
              <a:rPr lang="en-US" dirty="0"/>
              <a:t>Improve security at main entrance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AAD0B1-E8E6-5EC6-845A-23CF7316F3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53235" y="1846052"/>
            <a:ext cx="5802445" cy="736282"/>
          </a:xfrm>
        </p:spPr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F1A3DF-A17B-EE1A-D566-B4345E740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53235" y="2582334"/>
            <a:ext cx="6312584" cy="3378200"/>
          </a:xfrm>
        </p:spPr>
        <p:txBody>
          <a:bodyPr>
            <a:normAutofit fontScale="92500" lnSpcReduction="20000"/>
          </a:bodyPr>
          <a:lstStyle/>
          <a:p>
            <a:pPr marL="404813" indent="-404813">
              <a:buFont typeface="Wingdings" panose="05000000000000000000" pitchFamily="2" charset="2"/>
              <a:buChar char="Ø"/>
            </a:pPr>
            <a:r>
              <a:rPr lang="en-US" dirty="0"/>
              <a:t>Replace borrowed-light window at principal’s and secretary’s office</a:t>
            </a:r>
          </a:p>
          <a:p>
            <a:pPr marL="404813" indent="-404813">
              <a:buFont typeface="Wingdings" panose="05000000000000000000" pitchFamily="2" charset="2"/>
              <a:buChar char="Ø"/>
            </a:pPr>
            <a:r>
              <a:rPr lang="en-US" dirty="0"/>
              <a:t>Provide security pass-through at secretary’s window</a:t>
            </a:r>
          </a:p>
          <a:p>
            <a:pPr marL="404813" indent="-404813">
              <a:buFont typeface="Wingdings" panose="05000000000000000000" pitchFamily="2" charset="2"/>
              <a:buChar char="Ø"/>
            </a:pPr>
            <a:r>
              <a:rPr lang="en-US" dirty="0"/>
              <a:t>Provide new security door to corridor</a:t>
            </a:r>
          </a:p>
          <a:p>
            <a:pPr marL="404813" indent="-404813">
              <a:buFont typeface="Wingdings" panose="05000000000000000000" pitchFamily="2" charset="2"/>
              <a:buChar char="Ø"/>
            </a:pPr>
            <a:r>
              <a:rPr lang="en-US" dirty="0"/>
              <a:t>Provide steel bollards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29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E2E2B-FF05-4588-9D0E-C8C8A60B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Kitchen Addition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E8A22A-C4D9-646F-B9A5-405CC4DBB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3474720" cy="7362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0CCA2-C412-43E4-AE85-112759D25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79" y="2582334"/>
            <a:ext cx="4441673" cy="3378200"/>
          </a:xfrm>
        </p:spPr>
        <p:txBody>
          <a:bodyPr>
            <a:normAutofit fontScale="85000" lnSpcReduction="20000"/>
          </a:bodyPr>
          <a:lstStyle/>
          <a:p>
            <a:pPr marL="346075" indent="-346075">
              <a:buFont typeface="Wingdings" panose="05000000000000000000" pitchFamily="2" charset="2"/>
              <a:buChar char="Ø"/>
            </a:pPr>
            <a:r>
              <a:rPr lang="en-US" dirty="0"/>
              <a:t>Add serving kitchen in courtyard area north of gymnasium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741668-5863-EEDC-85CB-48F5B16BA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Construction solutions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D3576B-A6FB-A9C2-3153-B0D6E0FFC3C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288925" indent="-288925">
              <a:buFont typeface="Wingdings" panose="05000000000000000000" pitchFamily="2" charset="2"/>
              <a:buChar char="Ø"/>
            </a:pPr>
            <a:r>
              <a:rPr lang="en-US" dirty="0"/>
              <a:t>Add slab-on-grade addition, approximately 900 sq. ft.</a:t>
            </a:r>
          </a:p>
          <a:p>
            <a:pPr marL="288925" indent="-288925">
              <a:buFont typeface="Wingdings" panose="05000000000000000000" pitchFamily="2" charset="2"/>
              <a:buChar char="Ø"/>
            </a:pPr>
            <a:r>
              <a:rPr lang="en-US" dirty="0"/>
              <a:t>Utilize ICF structure with light-gage metal roof trusses</a:t>
            </a:r>
          </a:p>
          <a:p>
            <a:pPr marL="288925" indent="-288925">
              <a:buFont typeface="Wingdings" panose="05000000000000000000" pitchFamily="2" charset="2"/>
              <a:buChar char="Ø"/>
            </a:pPr>
            <a:r>
              <a:rPr lang="en-US" dirty="0"/>
              <a:t>Addition will contain a kitchen with serving area that can double as table storage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9D2297-F26F-E1E8-ED74-3614EE70854E}"/>
              </a:ext>
            </a:extLst>
          </p:cNvPr>
          <p:cNvSpPr txBox="1"/>
          <p:nvPr/>
        </p:nvSpPr>
        <p:spPr>
          <a:xfrm rot="20862503">
            <a:off x="786659" y="4156345"/>
            <a:ext cx="53103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chemeClr val="tx2">
                    <a:lumMod val="75000"/>
                  </a:schemeClr>
                </a:solidFill>
                <a:latin typeface="Stencil" panose="040409050D0802020404" pitchFamily="82" charset="0"/>
              </a:rPr>
              <a:t>Took kitchen staff on tours of similar approaches</a:t>
            </a:r>
          </a:p>
        </p:txBody>
      </p:sp>
    </p:spTree>
    <p:extLst>
      <p:ext uri="{BB962C8B-B14F-4D97-AF65-F5344CB8AC3E}">
        <p14:creationId xmlns:p14="http://schemas.microsoft.com/office/powerpoint/2010/main" val="4031794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Bond Project Cost Estimate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227714" y="2413263"/>
            <a:ext cx="10174604" cy="3683096"/>
          </a:xfrm>
        </p:spPr>
        <p:txBody>
          <a:bodyPr>
            <a:normAutofit/>
          </a:bodyPr>
          <a:lstStyle/>
          <a:p>
            <a:pPr marL="120650" indent="0">
              <a:buNone/>
              <a:tabLst>
                <a:tab pos="9372600" algn="r"/>
              </a:tabLst>
            </a:pPr>
            <a:r>
              <a:rPr lang="en-US" altLang="en-US" dirty="0">
                <a:solidFill>
                  <a:schemeClr val="tx1"/>
                </a:solidFill>
                <a:latin typeface="Congenial Black" panose="02000503040000020004" pitchFamily="2" charset="0"/>
              </a:rPr>
              <a:t>Total Estimated Cost:</a:t>
            </a:r>
            <a:r>
              <a:rPr lang="en-US" altLang="en-US" dirty="0">
                <a:solidFill>
                  <a:schemeClr val="tx1"/>
                </a:solidFill>
              </a:rPr>
              <a:t>	</a:t>
            </a:r>
            <a:r>
              <a:rPr lang="en-US" altLang="en-US" b="1" dirty="0">
                <a:solidFill>
                  <a:schemeClr val="tx1"/>
                </a:solidFill>
                <a:latin typeface="+mn-lt"/>
              </a:rPr>
              <a:t>$9,000,000</a:t>
            </a:r>
            <a:endParaRPr lang="en-US" altLang="en-US" b="1" dirty="0">
              <a:latin typeface="+mn-lt"/>
            </a:endParaRPr>
          </a:p>
          <a:p>
            <a:pPr marL="120650" indent="0">
              <a:buNone/>
              <a:tabLst>
                <a:tab pos="9372600" algn="r"/>
              </a:tabLst>
            </a:pPr>
            <a:r>
              <a:rPr lang="en-US" altLang="en-US" sz="2600" dirty="0"/>
              <a:t>Special Building Fund Contribution	$250,000</a:t>
            </a:r>
          </a:p>
          <a:p>
            <a:pPr marL="120650" indent="0">
              <a:buNone/>
              <a:tabLst>
                <a:tab pos="9372600" algn="r"/>
              </a:tabLst>
            </a:pPr>
            <a:endParaRPr lang="en-US" altLang="en-US" dirty="0">
              <a:solidFill>
                <a:schemeClr val="tx1"/>
              </a:solidFill>
              <a:latin typeface="Congenial Black" panose="02000503040000020004" pitchFamily="2" charset="0"/>
            </a:endParaRPr>
          </a:p>
          <a:p>
            <a:pPr marL="120650" indent="0">
              <a:buNone/>
              <a:tabLst>
                <a:tab pos="9372600" algn="r"/>
              </a:tabLst>
            </a:pPr>
            <a:r>
              <a:rPr lang="en-US" altLang="en-US" dirty="0">
                <a:solidFill>
                  <a:schemeClr val="tx1"/>
                </a:solidFill>
                <a:latin typeface="Congenial Black" panose="02000503040000020004" pitchFamily="2" charset="0"/>
              </a:rPr>
              <a:t>Total Bond Amount</a:t>
            </a:r>
            <a:r>
              <a:rPr lang="en-US" altLang="en-US" dirty="0">
                <a:solidFill>
                  <a:schemeClr val="tx1"/>
                </a:solidFill>
              </a:rPr>
              <a:t>	</a:t>
            </a:r>
            <a:r>
              <a:rPr lang="en-US" altLang="en-US" b="1" dirty="0">
                <a:solidFill>
                  <a:schemeClr val="tx1"/>
                </a:solidFill>
                <a:latin typeface="+mn-lt"/>
              </a:rPr>
              <a:t>$8,750,000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8838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9D330-B0EC-AA32-06DB-EC957B320C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Financial 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D7B1A6-8CD2-5516-E928-E040BF16E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tax impact</a:t>
            </a:r>
          </a:p>
        </p:txBody>
      </p:sp>
    </p:spTree>
    <p:extLst>
      <p:ext uri="{BB962C8B-B14F-4D97-AF65-F5344CB8AC3E}">
        <p14:creationId xmlns:p14="http://schemas.microsoft.com/office/powerpoint/2010/main" val="2318772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Bond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227714" y="1956619"/>
            <a:ext cx="10174604" cy="4139740"/>
          </a:xfrm>
        </p:spPr>
        <p:txBody>
          <a:bodyPr>
            <a:normAutofit/>
          </a:bodyPr>
          <a:lstStyle/>
          <a:p>
            <a:pPr marL="692150" indent="-571500">
              <a:buFont typeface="Wingdings" panose="05000000000000000000" pitchFamily="2" charset="2"/>
              <a:buChar char="q"/>
              <a:tabLst>
                <a:tab pos="9372600" algn="r"/>
              </a:tabLst>
            </a:pPr>
            <a:r>
              <a:rPr lang="en-US" altLang="en-US" dirty="0"/>
              <a:t>Par Amount	$8,750,000</a:t>
            </a:r>
          </a:p>
          <a:p>
            <a:pPr marL="692150" indent="-571500">
              <a:buFont typeface="Wingdings" panose="05000000000000000000" pitchFamily="2" charset="2"/>
              <a:buChar char="q"/>
              <a:tabLst>
                <a:tab pos="9372600" algn="r"/>
              </a:tabLst>
            </a:pPr>
            <a:r>
              <a:rPr lang="en-US" altLang="en-US" dirty="0"/>
              <a:t>Maturity Length	20 years</a:t>
            </a:r>
          </a:p>
          <a:p>
            <a:pPr marL="692150" indent="-571500">
              <a:buFont typeface="Wingdings" panose="05000000000000000000" pitchFamily="2" charset="2"/>
              <a:buChar char="q"/>
              <a:tabLst>
                <a:tab pos="9372600" algn="r"/>
              </a:tabLst>
            </a:pPr>
            <a:r>
              <a:rPr lang="en-US" altLang="en-US" dirty="0"/>
              <a:t>Preliminary Interest Rate	4.30%</a:t>
            </a:r>
          </a:p>
          <a:p>
            <a:pPr marL="692150" indent="-571500">
              <a:buFont typeface="Wingdings" panose="05000000000000000000" pitchFamily="2" charset="2"/>
              <a:buChar char="q"/>
              <a:tabLst>
                <a:tab pos="9372600" algn="r"/>
              </a:tabLst>
            </a:pPr>
            <a:r>
              <a:rPr lang="en-US" altLang="en-US" dirty="0"/>
              <a:t>Avg Annual Bond Payment	$650,000</a:t>
            </a:r>
          </a:p>
          <a:p>
            <a:pPr marL="692150" indent="-571500">
              <a:buFont typeface="Wingdings" panose="05000000000000000000" pitchFamily="2" charset="2"/>
              <a:buChar char="q"/>
              <a:tabLst>
                <a:tab pos="9372600" algn="r"/>
              </a:tabLst>
            </a:pPr>
            <a:r>
              <a:rPr lang="en-US" altLang="en-US" dirty="0"/>
              <a:t>Bond Levy 	9.5¢</a:t>
            </a:r>
          </a:p>
        </p:txBody>
      </p:sp>
    </p:spTree>
    <p:extLst>
      <p:ext uri="{BB962C8B-B14F-4D97-AF65-F5344CB8AC3E}">
        <p14:creationId xmlns:p14="http://schemas.microsoft.com/office/powerpoint/2010/main" val="1637580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Tax Impact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227714" y="1956619"/>
            <a:ext cx="10174604" cy="4139740"/>
          </a:xfrm>
        </p:spPr>
        <p:txBody>
          <a:bodyPr>
            <a:normAutofit/>
          </a:bodyPr>
          <a:lstStyle/>
          <a:p>
            <a:pPr marL="120650" indent="0">
              <a:buNone/>
              <a:tabLst>
                <a:tab pos="9372600" algn="r"/>
              </a:tabLst>
            </a:pPr>
            <a:r>
              <a:rPr lang="en-US" altLang="en-US" b="1" u="sng" dirty="0"/>
              <a:t>Property  (per year)                   Ag Land (per acre/year)	</a:t>
            </a:r>
          </a:p>
          <a:p>
            <a:pPr marL="120650" indent="0">
              <a:buNone/>
              <a:tabLst>
                <a:tab pos="2743200" algn="dec"/>
                <a:tab pos="5768975" algn="l"/>
                <a:tab pos="9372600" algn="r"/>
              </a:tabLst>
            </a:pPr>
            <a:r>
              <a:rPr lang="en-US" altLang="en-US" sz="2400" dirty="0"/>
              <a:t>$100,000	$95	Irrigated             $4.86</a:t>
            </a:r>
          </a:p>
          <a:p>
            <a:pPr marL="120650" indent="0">
              <a:buNone/>
              <a:tabLst>
                <a:tab pos="2743200" algn="dec"/>
                <a:tab pos="5768975" algn="l"/>
                <a:tab pos="9372600" algn="r"/>
              </a:tabLst>
            </a:pPr>
            <a:r>
              <a:rPr lang="en-US" altLang="en-US" sz="2400" dirty="0"/>
              <a:t>$250,000	$238	Dry land             $4.55</a:t>
            </a:r>
          </a:p>
          <a:p>
            <a:pPr marL="120650" indent="0">
              <a:buNone/>
              <a:tabLst>
                <a:tab pos="2743200" algn="dec"/>
                <a:tab pos="5768975" algn="l"/>
                <a:tab pos="9372600" algn="r"/>
              </a:tabLst>
            </a:pPr>
            <a:r>
              <a:rPr lang="en-US" altLang="en-US" sz="2400" dirty="0"/>
              <a:t>$500,000	$475	Grass                  $1.77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42A26-F86D-50D2-49DF-9C1A07757AE4}"/>
              </a:ext>
            </a:extLst>
          </p:cNvPr>
          <p:cNvSpPr txBox="1"/>
          <p:nvPr/>
        </p:nvSpPr>
        <p:spPr>
          <a:xfrm>
            <a:off x="1097280" y="4822480"/>
            <a:ext cx="10058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0" indent="0">
              <a:buNone/>
              <a:tabLst>
                <a:tab pos="9372600" algn="r"/>
              </a:tabLst>
            </a:pPr>
            <a:r>
              <a:rPr lang="en-US" altLang="en-US" sz="2400" dirty="0"/>
              <a:t>*</a:t>
            </a:r>
            <a:r>
              <a:rPr lang="en-US" altLang="en-US" sz="1800" dirty="0"/>
              <a:t>Based upon highest per acre assessed value in the district per 2024 NE Dept of Revenue Report.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2286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9D330-B0EC-AA32-06DB-EC957B320C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Prior Bond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D7B1A6-8CD2-5516-E928-E040BF16E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1630187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9D330-B0EC-AA32-06DB-EC957B320C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Timeline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D7B1A6-8CD2-5516-E928-E040BF16E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085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New Bond Timeline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227714" y="1956619"/>
            <a:ext cx="10174604" cy="4139740"/>
          </a:xfrm>
        </p:spPr>
        <p:txBody>
          <a:bodyPr>
            <a:normAutofit/>
          </a:bodyPr>
          <a:lstStyle/>
          <a:p>
            <a:pPr marL="120650" indent="0">
              <a:buNone/>
              <a:tabLst>
                <a:tab pos="9372600" algn="r"/>
              </a:tabLst>
            </a:pPr>
            <a:r>
              <a:rPr lang="en-US" altLang="en-US" dirty="0"/>
              <a:t>February 26, 2025	Community Meeting</a:t>
            </a:r>
          </a:p>
          <a:p>
            <a:pPr marL="120650" indent="0">
              <a:buNone/>
              <a:tabLst>
                <a:tab pos="9372600" algn="r"/>
              </a:tabLst>
            </a:pPr>
            <a:r>
              <a:rPr lang="en-US" altLang="en-US" dirty="0"/>
              <a:t>March 10, 2025	BOE Election Resolution</a:t>
            </a:r>
          </a:p>
          <a:p>
            <a:pPr marL="120650" indent="0">
              <a:buNone/>
              <a:tabLst>
                <a:tab pos="9372600" algn="r"/>
              </a:tabLst>
            </a:pPr>
            <a:r>
              <a:rPr lang="en-US" altLang="en-US" dirty="0"/>
              <a:t>March-May 2025	Public Bond Information</a:t>
            </a:r>
          </a:p>
          <a:p>
            <a:pPr marL="120650" indent="0">
              <a:buNone/>
              <a:tabLst>
                <a:tab pos="9372600" algn="r"/>
              </a:tabLst>
            </a:pPr>
            <a:r>
              <a:rPr lang="en-US" altLang="en-US" dirty="0"/>
              <a:t>April 21, 2025	Ballots Mailed to Voters</a:t>
            </a:r>
          </a:p>
          <a:p>
            <a:pPr marL="120650" indent="0">
              <a:buNone/>
              <a:tabLst>
                <a:tab pos="9372600" algn="r"/>
              </a:tabLst>
            </a:pPr>
            <a:r>
              <a:rPr lang="en-US" altLang="en-US" dirty="0"/>
              <a:t>May 13, 2025	Election Day</a:t>
            </a:r>
          </a:p>
        </p:txBody>
      </p:sp>
    </p:spTree>
    <p:extLst>
      <p:ext uri="{BB962C8B-B14F-4D97-AF65-F5344CB8AC3E}">
        <p14:creationId xmlns:p14="http://schemas.microsoft.com/office/powerpoint/2010/main" val="2162504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15D91-0135-F16E-D53E-B0B2A49F6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9A893-1401-CFEE-943E-AF8080A5D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Questions &amp; Answers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F25BC1-23AC-E591-0244-1A5759836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1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1E76B-5D3A-C3EA-EDAC-FCA2F478D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Bond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3B0EF-8470-E25F-C0CD-EC2373646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615" y="2056298"/>
            <a:ext cx="9950065" cy="4052271"/>
          </a:xfrm>
        </p:spPr>
        <p:txBody>
          <a:bodyPr>
            <a:noAutofit/>
          </a:bodyPr>
          <a:lstStyle/>
          <a:p>
            <a:pPr marL="801688" indent="-801688">
              <a:buFont typeface="Wingdings" panose="05000000000000000000" pitchFamily="2" charset="2"/>
              <a:buChar char="q"/>
            </a:pPr>
            <a:r>
              <a:rPr lang="en-US" sz="3200" dirty="0"/>
              <a:t>$9,750,000</a:t>
            </a:r>
          </a:p>
          <a:p>
            <a:pPr marL="801688" indent="-801688">
              <a:buFont typeface="Wingdings" panose="05000000000000000000" pitchFamily="2" charset="2"/>
              <a:buChar char="q"/>
            </a:pPr>
            <a:r>
              <a:rPr lang="en-US" sz="3200" dirty="0"/>
              <a:t>10. 5 cent levy impact</a:t>
            </a:r>
          </a:p>
          <a:p>
            <a:pPr marL="801688" indent="-801688">
              <a:buFont typeface="Wingdings" panose="05000000000000000000" pitchFamily="2" charset="2"/>
              <a:buChar char="q"/>
            </a:pPr>
            <a:r>
              <a:rPr lang="en-US" sz="3200" dirty="0"/>
              <a:t>Ag Building, HS improvements, Elementary Renovations</a:t>
            </a:r>
          </a:p>
          <a:p>
            <a:pPr marL="801688" indent="-801688">
              <a:buFont typeface="Wingdings" panose="05000000000000000000" pitchFamily="2" charset="2"/>
              <a:buChar char="q"/>
            </a:pPr>
            <a:r>
              <a:rPr lang="en-US" sz="3200" dirty="0"/>
              <a:t>Voted on November 2024 General Election</a:t>
            </a:r>
          </a:p>
          <a:p>
            <a:pPr marL="801688" indent="-801688">
              <a:buFont typeface="Wingdings" panose="05000000000000000000" pitchFamily="2" charset="2"/>
              <a:buChar char="q"/>
            </a:pPr>
            <a:r>
              <a:rPr lang="en-US" sz="3200" dirty="0"/>
              <a:t>Short by 8 votes (476 For/484 Against)</a:t>
            </a:r>
          </a:p>
        </p:txBody>
      </p:sp>
    </p:spTree>
    <p:extLst>
      <p:ext uri="{BB962C8B-B14F-4D97-AF65-F5344CB8AC3E}">
        <p14:creationId xmlns:p14="http://schemas.microsoft.com/office/powerpoint/2010/main" val="428082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9D330-B0EC-AA32-06DB-EC957B320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927122"/>
            <a:ext cx="10058400" cy="2397989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Community Feedback/Board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D7B1A6-8CD2-5516-E928-E040BF16E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0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1E76B-5D3A-C3EA-EDAC-FCA2F478D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3B0EF-8470-E25F-C0CD-EC2373646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616" y="2056298"/>
            <a:ext cx="8598260" cy="2103971"/>
          </a:xfrm>
        </p:spPr>
        <p:txBody>
          <a:bodyPr>
            <a:noAutofit/>
          </a:bodyPr>
          <a:lstStyle/>
          <a:p>
            <a:pPr marL="519113" indent="-519113">
              <a:buFont typeface="Wingdings" panose="05000000000000000000" pitchFamily="2" charset="2"/>
              <a:buChar char="q"/>
            </a:pPr>
            <a:r>
              <a:rPr lang="en-US" sz="3200" dirty="0"/>
              <a:t>Ag Building too big/expensive</a:t>
            </a:r>
          </a:p>
          <a:p>
            <a:pPr marL="519113" indent="-519113">
              <a:buFont typeface="Wingdings" panose="05000000000000000000" pitchFamily="2" charset="2"/>
              <a:buChar char="q"/>
            </a:pPr>
            <a:r>
              <a:rPr lang="en-US" sz="3200" dirty="0"/>
              <a:t>Support elementary improvements</a:t>
            </a:r>
          </a:p>
          <a:p>
            <a:pPr marL="519113" indent="-519113">
              <a:buFont typeface="Wingdings" panose="05000000000000000000" pitchFamily="2" charset="2"/>
              <a:buChar char="q"/>
            </a:pPr>
            <a:r>
              <a:rPr lang="en-US" sz="3200" dirty="0"/>
              <a:t>Would like to see smaller bond/tax impact</a:t>
            </a:r>
          </a:p>
        </p:txBody>
      </p:sp>
    </p:spTree>
    <p:extLst>
      <p:ext uri="{BB962C8B-B14F-4D97-AF65-F5344CB8AC3E}">
        <p14:creationId xmlns:p14="http://schemas.microsoft.com/office/powerpoint/2010/main" val="2479865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73962-6CEE-DC03-45A0-778869B55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26D3-B50D-DF97-ED4C-633392C7C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96325-C048-0B42-3CEF-B4390B413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616" y="2056298"/>
            <a:ext cx="9842598" cy="3835455"/>
          </a:xfrm>
        </p:spPr>
        <p:txBody>
          <a:bodyPr>
            <a:noAutofit/>
          </a:bodyPr>
          <a:lstStyle/>
          <a:p>
            <a:pPr marL="631825" lvl="1" indent="-631825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3200" dirty="0"/>
              <a:t>Discuss/review community feedback with design/construction team</a:t>
            </a:r>
          </a:p>
          <a:p>
            <a:pPr marL="631825" lvl="1" indent="-631825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3200" dirty="0"/>
              <a:t>Explore ways to reflect feedback in new project </a:t>
            </a:r>
            <a:br>
              <a:rPr lang="en-US" sz="3200" dirty="0"/>
            </a:br>
            <a:r>
              <a:rPr lang="en-US" sz="3200" dirty="0"/>
              <a:t>(4-5 meetings/workshops)</a:t>
            </a:r>
          </a:p>
          <a:p>
            <a:pPr marL="631825" lvl="1" indent="-631825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3200" dirty="0"/>
              <a:t>Bring a new bond to address needs to the public representative of feedback</a:t>
            </a:r>
          </a:p>
        </p:txBody>
      </p:sp>
    </p:spTree>
    <p:extLst>
      <p:ext uri="{BB962C8B-B14F-4D97-AF65-F5344CB8AC3E}">
        <p14:creationId xmlns:p14="http://schemas.microsoft.com/office/powerpoint/2010/main" val="302200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9D330-B0EC-AA32-06DB-EC957B320C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What’s Different?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D7B1A6-8CD2-5516-E928-E040BF16E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has the project changed</a:t>
            </a:r>
          </a:p>
        </p:txBody>
      </p:sp>
    </p:spTree>
    <p:extLst>
      <p:ext uri="{BB962C8B-B14F-4D97-AF65-F5344CB8AC3E}">
        <p14:creationId xmlns:p14="http://schemas.microsoft.com/office/powerpoint/2010/main" val="313629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B9767-8C54-4A31-B191-895CE722E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30" y="768858"/>
            <a:ext cx="2270156" cy="556052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Career  &amp; Technical Education Building</a:t>
            </a:r>
            <a:br>
              <a:rPr lang="en-US" dirty="0"/>
            </a:br>
            <a:br>
              <a:rPr lang="en-US" dirty="0"/>
            </a:br>
            <a:r>
              <a:rPr lang="en-US" dirty="0">
                <a:latin typeface="+mj-lt"/>
              </a:rPr>
              <a:t>Keep art room in JR/SHS</a:t>
            </a:r>
            <a:br>
              <a:rPr lang="en-US" dirty="0">
                <a:latin typeface="+mj-lt"/>
              </a:rPr>
            </a:b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Smaller but still focused on function and needs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34D6DE17-4DA0-6C85-DA51-4FE990335D1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0348" r="14217" b="-1"/>
          <a:stretch/>
        </p:blipFill>
        <p:spPr>
          <a:xfrm>
            <a:off x="4639734" y="0"/>
            <a:ext cx="7552266" cy="685799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16DBD11-68BD-E776-8A96-FA9E492FB5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737"/>
          <a:stretch/>
        </p:blipFill>
        <p:spPr>
          <a:xfrm>
            <a:off x="2743200" y="-10"/>
            <a:ext cx="9448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13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1248</TotalTime>
  <Words>855</Words>
  <Application>Microsoft Office PowerPoint</Application>
  <PresentationFormat>Widescreen</PresentationFormat>
  <Paragraphs>163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Congenial Black</vt:lpstr>
      <vt:lpstr>Wingdings</vt:lpstr>
      <vt:lpstr>Fave Script Bold Pro</vt:lpstr>
      <vt:lpstr>Wingdings 3</vt:lpstr>
      <vt:lpstr>Calibri</vt:lpstr>
      <vt:lpstr>Stencil</vt:lpstr>
      <vt:lpstr>Aptos</vt:lpstr>
      <vt:lpstr>Retrospect</vt:lpstr>
      <vt:lpstr>Bond Information Meeting</vt:lpstr>
      <vt:lpstr>Tonight’s Agenda</vt:lpstr>
      <vt:lpstr>Prior Bond</vt:lpstr>
      <vt:lpstr>Prior Bond Information</vt:lpstr>
      <vt:lpstr>Community Feedback/Board Work</vt:lpstr>
      <vt:lpstr>Community Feedback</vt:lpstr>
      <vt:lpstr>Board Work</vt:lpstr>
      <vt:lpstr>What’s Different?</vt:lpstr>
      <vt:lpstr>Career  &amp; Technical Education Building  Keep art room in JR/SHS  Smaller but still focused on function and needs</vt:lpstr>
      <vt:lpstr>Middle/High School</vt:lpstr>
      <vt:lpstr>      Structural Repairs and Roofing</vt:lpstr>
      <vt:lpstr>HVAC and Air Conditioning</vt:lpstr>
      <vt:lpstr>Elementary School</vt:lpstr>
      <vt:lpstr>PowerPoint Presentation</vt:lpstr>
      <vt:lpstr>PowerPoint Presentation</vt:lpstr>
      <vt:lpstr>HVAC System Replacement</vt:lpstr>
      <vt:lpstr>Electrical Upgrades</vt:lpstr>
      <vt:lpstr>Lighting Upgrades</vt:lpstr>
      <vt:lpstr>Fire Sprinklers</vt:lpstr>
      <vt:lpstr>Corridor Ceilings</vt:lpstr>
      <vt:lpstr>Windows</vt:lpstr>
      <vt:lpstr>Restroom Renovations</vt:lpstr>
      <vt:lpstr>Restroom Renovations, cont.</vt:lpstr>
      <vt:lpstr>Main Entrance Security</vt:lpstr>
      <vt:lpstr>Kitchen Addition</vt:lpstr>
      <vt:lpstr>Bond Project Cost Estimate</vt:lpstr>
      <vt:lpstr>Financial  Update</vt:lpstr>
      <vt:lpstr>Bond Information</vt:lpstr>
      <vt:lpstr>Tax Impact</vt:lpstr>
      <vt:lpstr>Timeline</vt:lpstr>
      <vt:lpstr>New Bond Timeline</vt:lpstr>
      <vt:lpstr>Questions &amp;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Randolph Public Schools</dc:title>
  <dc:creator>Buchanan, Tobin</dc:creator>
  <cp:lastModifiedBy>Tina Nordhues</cp:lastModifiedBy>
  <cp:revision>17</cp:revision>
  <dcterms:created xsi:type="dcterms:W3CDTF">2024-06-20T19:08:25Z</dcterms:created>
  <dcterms:modified xsi:type="dcterms:W3CDTF">2025-02-27T16:26:12Z</dcterms:modified>
</cp:coreProperties>
</file>